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/>
    <p:restoredTop sz="94616"/>
  </p:normalViewPr>
  <p:slideViewPr>
    <p:cSldViewPr showGuides="1">
      <p:cViewPr varScale="1">
        <p:scale>
          <a:sx n="85" d="100"/>
          <a:sy n="85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2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kumimoji="0" lang="zh-CN" altLang="en-US" strike="noStrike" noProof="1" smtClean="0"/>
              <a:t>单击此处编辑母版副标题样式</a:t>
            </a:r>
            <a:endParaRPr kumimoji="0" lang="en-US" strike="noStrike" noProof="1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fontAlgn="auto" latinLnBrk="0" hangingPunct="1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eaLnBrk="1" fontAlgn="auto" latinLnBrk="0" hangingPunct="1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eaLnBrk="1" fontAlgn="auto" latinLnBrk="0" hangingPunct="1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eaLnBrk="1" fontAlgn="auto" latinLnBrk="0" hangingPunct="1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eaLnBrk="1" fontAlgn="auto" latinLnBrk="0" hangingPunct="1"/>
            <a:r>
              <a:rPr lang="zh-CN" altLang="en-US" strike="noStrike" noProof="1" smtClean="0"/>
              <a:t>第五级</a:t>
            </a:r>
            <a:endParaRPr kumimoji="0" lang="en-US" strike="noStrike" noProof="1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6" y="0"/>
            <a:ext cx="1008094" cy="14287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60000"/>
              <a:buFont typeface="Wingdings 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fontAlgn="auto" latinLnBrk="0" hangingPunct="1"/>
            <a:r>
              <a:rPr kumimoji="0" lang="zh-CN" altLang="en-US" strike="noStrike" noProof="1" smtClean="0"/>
              <a:t>单击此处编辑母版文本样式</a:t>
            </a:r>
            <a:endParaRPr kumimoji="0" lang="zh-CN" altLang="en-US" strike="noStrike" noProof="1" smtClean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2"/>
          </p:nvPr>
        </p:nvSpPr>
        <p:spPr>
          <a:xfrm>
            <a:off x="609600" y="6492875"/>
            <a:ext cx="1676400" cy="365125"/>
          </a:xfrm>
          <a:prstGeom prst="rect">
            <a:avLst/>
          </a:prstGeom>
        </p:spPr>
        <p:txBody>
          <a:bodyPr vert="horz" lIns="2743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3"/>
          </p:nvPr>
        </p:nvSpPr>
        <p:spPr>
          <a:xfrm>
            <a:off x="2286000" y="6492875"/>
            <a:ext cx="2643188" cy="365125"/>
          </a:xfrm>
          <a:prstGeom prst="rect">
            <a:avLst/>
          </a:prstGeom>
        </p:spPr>
        <p:txBody>
          <a:bodyPr vert="horz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82625" y="5346700"/>
            <a:ext cx="871538" cy="871538"/>
          </a:xfrm>
          <a:prstGeom prst="rtTriangl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5720" tIns="45720" rIns="45720" rtlCol="0" anchor="ctr"/>
          <a:p>
            <a:pPr algn="r" fontAlgn="base"/>
            <a:fld id="{9A0DB2DC-4C9A-4742-B13C-FB6460FD3503}" type="slidenum">
              <a:rPr lang="en-US" altLang="zh-CN" strike="noStrike" noProof="1" dirty="0">
                <a:latin typeface="Goudy Old Style" pitchFamily="18" charset="0"/>
              </a:rPr>
            </a:fld>
            <a:endParaRPr lang="en-US" altLang="zh-CN" strike="noStrike" noProof="1" dirty="0">
              <a:latin typeface="Goudy Old Style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4434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5575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pPr fontAlgn="auto"/>
            <a:r>
              <a:rPr kumimoji="0" lang="zh-CN" altLang="en-US" strike="noStrike" noProof="1" smtClean="0"/>
              <a:t>单击此处编辑母版标题样式</a:t>
            </a:r>
            <a:endParaRPr kumimoji="0" lang="en-US" strike="noStrike" noProof="1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>
              <a:defRPr sz="12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GIF"/><Relationship Id="rId1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5" Type="http://schemas.openxmlformats.org/officeDocument/2006/relationships/vmlDrawing" Target="../drawings/vmlDrawing1.v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5.GIF"/><Relationship Id="rId12" Type="http://schemas.openxmlformats.org/officeDocument/2006/relationships/image" Target="../media/image12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14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13.wmf"/><Relationship Id="rId1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 Box 2"/>
          <p:cNvSpPr txBox="1"/>
          <p:nvPr/>
        </p:nvSpPr>
        <p:spPr>
          <a:xfrm>
            <a:off x="1116013" y="2492375"/>
            <a:ext cx="7893685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i="1" dirty="0">
                <a:latin typeface="华文行楷" pitchFamily="2" charset="-122"/>
                <a:ea typeface="华文行楷" pitchFamily="2" charset="-122"/>
              </a:rPr>
              <a:t>30.3 </a:t>
            </a:r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二次函数的图像和性质（</a:t>
            </a:r>
            <a:r>
              <a:rPr lang="en-US" altLang="zh-CN" sz="4000" dirty="0">
                <a:latin typeface="华文行楷" pitchFamily="2" charset="-122"/>
                <a:ea typeface="华文行楷" pitchFamily="2" charset="-122"/>
              </a:rPr>
              <a:t>1</a:t>
            </a:r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） 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7" name="Text Box 5"/>
          <p:cNvSpPr txBox="1"/>
          <p:nvPr/>
        </p:nvSpPr>
        <p:spPr>
          <a:xfrm>
            <a:off x="684213" y="1700213"/>
            <a:ext cx="8169275" cy="20637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5000"/>
              </a:lnSpc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我们知道一次函数的图像是一条直线，反比例函数的图像是双曲线，那么二次函数的图像又是什么形状呢？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38" name="Picture 6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39" name="Group 7"/>
          <p:cNvGrpSpPr/>
          <p:nvPr/>
        </p:nvGrpSpPr>
        <p:grpSpPr>
          <a:xfrm>
            <a:off x="6818313" y="4762500"/>
            <a:ext cx="2362200" cy="1835150"/>
            <a:chOff x="4272" y="2832"/>
            <a:chExt cx="1488" cy="1156"/>
          </a:xfrm>
        </p:grpSpPr>
        <p:pic>
          <p:nvPicPr>
            <p:cNvPr id="14340" name="Picture 8" descr="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2" y="2832"/>
              <a:ext cx="1488" cy="11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1" name="Text Box 9"/>
            <p:cNvSpPr txBox="1"/>
            <p:nvPr/>
          </p:nvSpPr>
          <p:spPr>
            <a:xfrm>
              <a:off x="4560" y="3292"/>
              <a:ext cx="816" cy="442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p>
              <a:pPr algn="ctr" eaLnBrk="0" hangingPunct="0"/>
              <a:r>
                <a:rPr lang="zh-CN" altLang="en-US" sz="20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驶向胜利的彼岸</a:t>
              </a:r>
              <a:endPara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Text Box 4"/>
          <p:cNvSpPr txBox="1"/>
          <p:nvPr/>
        </p:nvSpPr>
        <p:spPr>
          <a:xfrm>
            <a:off x="1908175" y="333375"/>
            <a:ext cx="323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观察与思考：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5362" name="Text Box 5"/>
          <p:cNvSpPr txBox="1"/>
          <p:nvPr/>
        </p:nvSpPr>
        <p:spPr>
          <a:xfrm>
            <a:off x="520700" y="1128713"/>
            <a:ext cx="8154988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小明按照下列步骤画出了二次函数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900113" y="1700213"/>
            <a:ext cx="19621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⑴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、列表：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7413" name="表格 17412"/>
          <p:cNvGraphicFramePr/>
          <p:nvPr/>
        </p:nvGraphicFramePr>
        <p:xfrm>
          <a:off x="1476375" y="2276475"/>
          <a:ext cx="6096000" cy="981075"/>
        </p:xfrm>
        <a:graphic>
          <a:graphicData uri="http://schemas.openxmlformats.org/drawingml/2006/table">
            <a:tbl>
              <a:tblPr/>
              <a:tblGrid>
                <a:gridCol w="762000"/>
                <a:gridCol w="749300"/>
                <a:gridCol w="774700"/>
                <a:gridCol w="762000"/>
                <a:gridCol w="762000"/>
                <a:gridCol w="762000"/>
                <a:gridCol w="762000"/>
                <a:gridCol w="762000"/>
              </a:tblGrid>
              <a:tr h="5048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000" b="1" i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-3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-2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2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3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62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i="1" dirty="0">
                          <a:latin typeface="Times New Roman" panose="02020603050405020304" pitchFamily="18" charset="0"/>
                        </a:rPr>
                        <a:t>y</a:t>
                      </a:r>
                      <a:endParaRPr lang="en-US" altLang="zh-CN" sz="2000" b="1" i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9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4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4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9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135" name="Text Box 39"/>
          <p:cNvSpPr txBox="1"/>
          <p:nvPr/>
        </p:nvSpPr>
        <p:spPr>
          <a:xfrm>
            <a:off x="971550" y="3429000"/>
            <a:ext cx="4895850" cy="1373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⑵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、描点：建立平面直角坐标系，并在平面直角坐标系中描出相应的点．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36" name="Text Box 40"/>
          <p:cNvSpPr txBox="1"/>
          <p:nvPr/>
        </p:nvSpPr>
        <p:spPr>
          <a:xfrm>
            <a:off x="900113" y="4797425"/>
            <a:ext cx="4751387" cy="1373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⑶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、连线：用光滑的曲线顺次连结各点，便得到了二次函数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的图像．</a:t>
            </a:r>
            <a:endParaRPr lang="zh-CN" altLang="en-US" sz="2800" b="1" baseline="30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08"/>
          <p:cNvGrpSpPr/>
          <p:nvPr/>
        </p:nvGrpSpPr>
        <p:grpSpPr>
          <a:xfrm>
            <a:off x="5616575" y="3689350"/>
            <a:ext cx="3527425" cy="3168650"/>
            <a:chOff x="2835" y="2251"/>
            <a:chExt cx="2222" cy="1996"/>
          </a:xfrm>
        </p:grpSpPr>
        <p:sp>
          <p:nvSpPr>
            <p:cNvPr id="15396" name="Text Box 44"/>
            <p:cNvSpPr txBox="1"/>
            <p:nvPr/>
          </p:nvSpPr>
          <p:spPr>
            <a:xfrm>
              <a:off x="4278" y="3673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7" name="Text Box 46"/>
            <p:cNvSpPr txBox="1"/>
            <p:nvPr/>
          </p:nvSpPr>
          <p:spPr>
            <a:xfrm>
              <a:off x="3929" y="3665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98" name="Line 47"/>
            <p:cNvSpPr/>
            <p:nvPr/>
          </p:nvSpPr>
          <p:spPr>
            <a:xfrm>
              <a:off x="2835" y="3612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5399" name="Line 48"/>
            <p:cNvSpPr/>
            <p:nvPr/>
          </p:nvSpPr>
          <p:spPr>
            <a:xfrm flipH="1" flipV="1">
              <a:off x="3833" y="2251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5400" name="Line 49"/>
            <p:cNvSpPr/>
            <p:nvPr/>
          </p:nvSpPr>
          <p:spPr>
            <a:xfrm>
              <a:off x="328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1" name="Line 50"/>
            <p:cNvSpPr/>
            <p:nvPr/>
          </p:nvSpPr>
          <p:spPr>
            <a:xfrm>
              <a:off x="3469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2" name="Line 51"/>
            <p:cNvSpPr/>
            <p:nvPr/>
          </p:nvSpPr>
          <p:spPr>
            <a:xfrm>
              <a:off x="3651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3" name="Line 52"/>
            <p:cNvSpPr/>
            <p:nvPr/>
          </p:nvSpPr>
          <p:spPr>
            <a:xfrm>
              <a:off x="3832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4" name="Line 53"/>
            <p:cNvSpPr/>
            <p:nvPr/>
          </p:nvSpPr>
          <p:spPr>
            <a:xfrm>
              <a:off x="4013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5" name="Text Box 54"/>
            <p:cNvSpPr txBox="1"/>
            <p:nvPr/>
          </p:nvSpPr>
          <p:spPr>
            <a:xfrm>
              <a:off x="4097" y="3673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06" name="Text Box 55"/>
            <p:cNvSpPr txBox="1"/>
            <p:nvPr/>
          </p:nvSpPr>
          <p:spPr>
            <a:xfrm>
              <a:off x="4441" y="3673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07" name="Line 56"/>
            <p:cNvSpPr/>
            <p:nvPr/>
          </p:nvSpPr>
          <p:spPr>
            <a:xfrm rot="-5400000">
              <a:off x="3854" y="372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8" name="Line 57"/>
            <p:cNvSpPr/>
            <p:nvPr/>
          </p:nvSpPr>
          <p:spPr>
            <a:xfrm rot="-5400000">
              <a:off x="3854" y="345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09" name="Line 58"/>
            <p:cNvSpPr/>
            <p:nvPr/>
          </p:nvSpPr>
          <p:spPr>
            <a:xfrm rot="-5400000">
              <a:off x="3854" y="318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0" name="Line 59"/>
            <p:cNvSpPr/>
            <p:nvPr/>
          </p:nvSpPr>
          <p:spPr>
            <a:xfrm rot="-5400000">
              <a:off x="3854" y="290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1" name="Line 60"/>
            <p:cNvSpPr/>
            <p:nvPr/>
          </p:nvSpPr>
          <p:spPr>
            <a:xfrm rot="-5400000">
              <a:off x="3854" y="263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2" name="Line 61"/>
            <p:cNvSpPr/>
            <p:nvPr/>
          </p:nvSpPr>
          <p:spPr>
            <a:xfrm rot="-5400000">
              <a:off x="3854" y="236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3" name="Line 62"/>
            <p:cNvSpPr/>
            <p:nvPr/>
          </p:nvSpPr>
          <p:spPr>
            <a:xfrm>
              <a:off x="310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4" name="Line 63"/>
            <p:cNvSpPr/>
            <p:nvPr/>
          </p:nvSpPr>
          <p:spPr>
            <a:xfrm>
              <a:off x="4195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5" name="Line 64"/>
            <p:cNvSpPr/>
            <p:nvPr/>
          </p:nvSpPr>
          <p:spPr>
            <a:xfrm>
              <a:off x="437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6" name="Line 65"/>
            <p:cNvSpPr/>
            <p:nvPr/>
          </p:nvSpPr>
          <p:spPr>
            <a:xfrm>
              <a:off x="455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7" name="Line 66"/>
            <p:cNvSpPr/>
            <p:nvPr/>
          </p:nvSpPr>
          <p:spPr>
            <a:xfrm rot="-5400000">
              <a:off x="3854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8" name="Line 67"/>
            <p:cNvSpPr/>
            <p:nvPr/>
          </p:nvSpPr>
          <p:spPr>
            <a:xfrm rot="-5400000">
              <a:off x="3854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19" name="Line 68"/>
            <p:cNvSpPr/>
            <p:nvPr/>
          </p:nvSpPr>
          <p:spPr>
            <a:xfrm rot="-5400000">
              <a:off x="3854" y="2771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20" name="Line 69"/>
            <p:cNvSpPr/>
            <p:nvPr/>
          </p:nvSpPr>
          <p:spPr>
            <a:xfrm rot="-5400000">
              <a:off x="3854" y="249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421" name="Line 70"/>
            <p:cNvSpPr/>
            <p:nvPr/>
          </p:nvSpPr>
          <p:spPr>
            <a:xfrm flipV="1">
              <a:off x="310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2" name="Line 71"/>
            <p:cNvSpPr/>
            <p:nvPr/>
          </p:nvSpPr>
          <p:spPr>
            <a:xfrm flipV="1">
              <a:off x="328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3" name="Line 78"/>
            <p:cNvSpPr/>
            <p:nvPr/>
          </p:nvSpPr>
          <p:spPr>
            <a:xfrm flipV="1">
              <a:off x="3470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4" name="Line 79"/>
            <p:cNvSpPr/>
            <p:nvPr/>
          </p:nvSpPr>
          <p:spPr>
            <a:xfrm flipV="1">
              <a:off x="3651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5" name="Line 80"/>
            <p:cNvSpPr/>
            <p:nvPr/>
          </p:nvSpPr>
          <p:spPr>
            <a:xfrm flipV="1">
              <a:off x="4014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6" name="Line 81"/>
            <p:cNvSpPr/>
            <p:nvPr/>
          </p:nvSpPr>
          <p:spPr>
            <a:xfrm flipV="1">
              <a:off x="4195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7" name="Line 82"/>
            <p:cNvSpPr/>
            <p:nvPr/>
          </p:nvSpPr>
          <p:spPr>
            <a:xfrm flipV="1">
              <a:off x="437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8" name="Line 83"/>
            <p:cNvSpPr/>
            <p:nvPr/>
          </p:nvSpPr>
          <p:spPr>
            <a:xfrm flipV="1">
              <a:off x="455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29" name="Line 85"/>
            <p:cNvSpPr/>
            <p:nvPr/>
          </p:nvSpPr>
          <p:spPr>
            <a:xfrm>
              <a:off x="3107" y="347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0" name="Line 86"/>
            <p:cNvSpPr/>
            <p:nvPr/>
          </p:nvSpPr>
          <p:spPr>
            <a:xfrm>
              <a:off x="3107" y="333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1" name="Line 87"/>
            <p:cNvSpPr/>
            <p:nvPr/>
          </p:nvSpPr>
          <p:spPr>
            <a:xfrm>
              <a:off x="3107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2" name="Line 89"/>
            <p:cNvSpPr/>
            <p:nvPr/>
          </p:nvSpPr>
          <p:spPr>
            <a:xfrm>
              <a:off x="3107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3" name="Line 90"/>
            <p:cNvSpPr/>
            <p:nvPr/>
          </p:nvSpPr>
          <p:spPr>
            <a:xfrm>
              <a:off x="3107" y="293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4" name="Line 91"/>
            <p:cNvSpPr/>
            <p:nvPr/>
          </p:nvSpPr>
          <p:spPr>
            <a:xfrm>
              <a:off x="3107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5" name="Line 92"/>
            <p:cNvSpPr/>
            <p:nvPr/>
          </p:nvSpPr>
          <p:spPr>
            <a:xfrm>
              <a:off x="3107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6" name="Line 93"/>
            <p:cNvSpPr/>
            <p:nvPr/>
          </p:nvSpPr>
          <p:spPr>
            <a:xfrm>
              <a:off x="3107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7" name="Line 94"/>
            <p:cNvSpPr/>
            <p:nvPr/>
          </p:nvSpPr>
          <p:spPr>
            <a:xfrm>
              <a:off x="3107" y="238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5438" name="Text Box 95"/>
            <p:cNvSpPr txBox="1"/>
            <p:nvPr/>
          </p:nvSpPr>
          <p:spPr>
            <a:xfrm>
              <a:off x="3515" y="3672"/>
              <a:ext cx="23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39" name="Text Box 96"/>
            <p:cNvSpPr txBox="1"/>
            <p:nvPr/>
          </p:nvSpPr>
          <p:spPr>
            <a:xfrm>
              <a:off x="3334" y="3672"/>
              <a:ext cx="23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0" name="Text Box 97"/>
            <p:cNvSpPr txBox="1"/>
            <p:nvPr/>
          </p:nvSpPr>
          <p:spPr>
            <a:xfrm>
              <a:off x="3194" y="3672"/>
              <a:ext cx="23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1" name="Text Box 98"/>
            <p:cNvSpPr txBox="1"/>
            <p:nvPr/>
          </p:nvSpPr>
          <p:spPr>
            <a:xfrm>
              <a:off x="3013" y="3672"/>
              <a:ext cx="23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-4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2" name="Text Box 99"/>
            <p:cNvSpPr txBox="1"/>
            <p:nvPr/>
          </p:nvSpPr>
          <p:spPr>
            <a:xfrm>
              <a:off x="3606" y="3113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3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3" name="Text Box 100"/>
            <p:cNvSpPr txBox="1"/>
            <p:nvPr/>
          </p:nvSpPr>
          <p:spPr>
            <a:xfrm>
              <a:off x="3590" y="3354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4" name="Text Box 101"/>
            <p:cNvSpPr txBox="1"/>
            <p:nvPr/>
          </p:nvSpPr>
          <p:spPr>
            <a:xfrm>
              <a:off x="3606" y="3218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5" name="Text Box 102"/>
            <p:cNvSpPr txBox="1"/>
            <p:nvPr/>
          </p:nvSpPr>
          <p:spPr>
            <a:xfrm>
              <a:off x="3606" y="2976"/>
              <a:ext cx="19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en-US" altLang="zh-CN" sz="16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6" name="Text Box 103"/>
            <p:cNvSpPr txBox="1"/>
            <p:nvPr/>
          </p:nvSpPr>
          <p:spPr>
            <a:xfrm>
              <a:off x="3600" y="2840"/>
              <a:ext cx="18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5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7" name="Text Box 104"/>
            <p:cNvSpPr txBox="1"/>
            <p:nvPr/>
          </p:nvSpPr>
          <p:spPr>
            <a:xfrm>
              <a:off x="3606" y="2704"/>
              <a:ext cx="18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6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8" name="Text Box 105"/>
            <p:cNvSpPr txBox="1"/>
            <p:nvPr/>
          </p:nvSpPr>
          <p:spPr>
            <a:xfrm>
              <a:off x="3600" y="2569"/>
              <a:ext cx="18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7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49" name="Text Box 106"/>
            <p:cNvSpPr txBox="1"/>
            <p:nvPr/>
          </p:nvSpPr>
          <p:spPr>
            <a:xfrm>
              <a:off x="3600" y="2432"/>
              <a:ext cx="18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8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50" name="Text Box 107"/>
            <p:cNvSpPr txBox="1"/>
            <p:nvPr/>
          </p:nvSpPr>
          <p:spPr>
            <a:xfrm>
              <a:off x="3600" y="2296"/>
              <a:ext cx="18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9</a:t>
              </a:r>
              <a:endPara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205" name="Oval 109"/>
          <p:cNvSpPr/>
          <p:nvPr/>
        </p:nvSpPr>
        <p:spPr>
          <a:xfrm flipH="1" flipV="1">
            <a:off x="6227763" y="40052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6" name="Oval 110"/>
          <p:cNvSpPr/>
          <p:nvPr/>
        </p:nvSpPr>
        <p:spPr>
          <a:xfrm flipH="1" flipV="1">
            <a:off x="6516688" y="50847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7" name="Oval 111"/>
          <p:cNvSpPr/>
          <p:nvPr/>
        </p:nvSpPr>
        <p:spPr>
          <a:xfrm flipH="1" flipV="1">
            <a:off x="6804025" y="56959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8" name="Oval 112"/>
          <p:cNvSpPr/>
          <p:nvPr/>
        </p:nvSpPr>
        <p:spPr>
          <a:xfrm flipH="1" flipV="1">
            <a:off x="7092950" y="5913438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9" name="Oval 113"/>
          <p:cNvSpPr/>
          <p:nvPr/>
        </p:nvSpPr>
        <p:spPr>
          <a:xfrm flipH="1" flipV="1">
            <a:off x="7343775" y="56959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10" name="Oval 114"/>
          <p:cNvSpPr/>
          <p:nvPr/>
        </p:nvSpPr>
        <p:spPr>
          <a:xfrm flipH="1" flipV="1">
            <a:off x="7631113" y="50847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11" name="Oval 115"/>
          <p:cNvSpPr/>
          <p:nvPr/>
        </p:nvSpPr>
        <p:spPr>
          <a:xfrm flipH="1" flipV="1">
            <a:off x="7920038" y="40052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12" name="Freeform 116"/>
          <p:cNvSpPr/>
          <p:nvPr/>
        </p:nvSpPr>
        <p:spPr>
          <a:xfrm>
            <a:off x="7092950" y="3789363"/>
            <a:ext cx="863600" cy="2160587"/>
          </a:xfrm>
          <a:custGeom>
            <a:avLst/>
            <a:gdLst/>
            <a:ahLst/>
            <a:cxnLst>
              <a:cxn ang="0">
                <a:pos x="544" y="0"/>
              </a:cxn>
              <a:cxn ang="0">
                <a:pos x="362" y="816"/>
              </a:cxn>
              <a:cxn ang="0">
                <a:pos x="181" y="1224"/>
              </a:cxn>
              <a:cxn ang="0">
                <a:pos x="0" y="1361"/>
              </a:cxn>
            </a:cxnLst>
            <a:pathLst>
              <a:path w="544" h="1361">
                <a:moveTo>
                  <a:pt x="544" y="0"/>
                </a:moveTo>
                <a:cubicBezTo>
                  <a:pt x="483" y="306"/>
                  <a:pt x="423" y="612"/>
                  <a:pt x="362" y="816"/>
                </a:cubicBezTo>
                <a:cubicBezTo>
                  <a:pt x="301" y="1020"/>
                  <a:pt x="241" y="1133"/>
                  <a:pt x="181" y="1224"/>
                </a:cubicBezTo>
                <a:cubicBezTo>
                  <a:pt x="121" y="1315"/>
                  <a:pt x="30" y="1338"/>
                  <a:pt x="0" y="1361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214" name="Freeform 118"/>
          <p:cNvSpPr/>
          <p:nvPr/>
        </p:nvSpPr>
        <p:spPr>
          <a:xfrm>
            <a:off x="6156325" y="3789363"/>
            <a:ext cx="936625" cy="2160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" y="181"/>
              </a:cxn>
              <a:cxn ang="0">
                <a:pos x="227" y="862"/>
              </a:cxn>
              <a:cxn ang="0">
                <a:pos x="408" y="1224"/>
              </a:cxn>
              <a:cxn ang="0">
                <a:pos x="590" y="1361"/>
              </a:cxn>
            </a:cxnLst>
            <a:pathLst>
              <a:path w="590" h="1361">
                <a:moveTo>
                  <a:pt x="0" y="0"/>
                </a:moveTo>
                <a:cubicBezTo>
                  <a:pt x="3" y="18"/>
                  <a:pt x="7" y="37"/>
                  <a:pt x="45" y="181"/>
                </a:cubicBezTo>
                <a:cubicBezTo>
                  <a:pt x="83" y="325"/>
                  <a:pt x="167" y="688"/>
                  <a:pt x="227" y="862"/>
                </a:cubicBezTo>
                <a:cubicBezTo>
                  <a:pt x="287" y="1036"/>
                  <a:pt x="348" y="1141"/>
                  <a:pt x="408" y="1224"/>
                </a:cubicBezTo>
                <a:cubicBezTo>
                  <a:pt x="468" y="1307"/>
                  <a:pt x="560" y="1338"/>
                  <a:pt x="590" y="1361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5460" name="Picture 119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33375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0"/>
                                        <p:tgtEl>
                                          <p:spTgt spid="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0"/>
                                        <p:tgtEl>
                                          <p:spTgt spid="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35" grpId="0"/>
      <p:bldP spid="4136" grpId="0"/>
      <p:bldP spid="4205" grpId="0" animBg="1"/>
      <p:bldP spid="4206" grpId="0" animBg="1"/>
      <p:bldP spid="4207" grpId="0" animBg="1"/>
      <p:bldP spid="4208" grpId="0" animBg="1"/>
      <p:bldP spid="4209" grpId="0" animBg="1"/>
      <p:bldP spid="4210" grpId="0" animBg="1"/>
      <p:bldP spid="4211" grpId="0" animBg="1"/>
      <p:bldP spid="4212" grpId="0" animBg="1"/>
      <p:bldP spid="42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Text Box 4"/>
          <p:cNvSpPr txBox="1"/>
          <p:nvPr/>
        </p:nvSpPr>
        <p:spPr>
          <a:xfrm>
            <a:off x="684213" y="1093788"/>
            <a:ext cx="554513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观察画图像的过程，思考下列问题：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1042988" y="1812925"/>
            <a:ext cx="4910137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⑴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 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的图像是否具有对称性？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如果有，它的对称轴是哪条直线？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1042988" y="3319463"/>
            <a:ext cx="6059487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⑵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 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的图像有最低点吗？若有，最低点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的坐标是什么？</a:t>
            </a:r>
            <a:endParaRPr lang="zh-CN" altLang="en-US" sz="2400" b="1" baseline="30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1042988" y="4600575"/>
            <a:ext cx="631190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⑶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、根据图像的对称性，观察并思考表中的每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对数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有什么特点？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8" name="Text Box 8"/>
          <p:cNvSpPr txBox="1"/>
          <p:nvPr/>
        </p:nvSpPr>
        <p:spPr>
          <a:xfrm>
            <a:off x="1527175" y="2840038"/>
            <a:ext cx="20224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具有对称性．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9" name="Text Box 9"/>
          <p:cNvSpPr txBox="1"/>
          <p:nvPr/>
        </p:nvSpPr>
        <p:spPr>
          <a:xfrm>
            <a:off x="3616325" y="2820988"/>
            <a:ext cx="18875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对称轴是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=0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0" name="Text Box 10"/>
          <p:cNvSpPr txBox="1"/>
          <p:nvPr/>
        </p:nvSpPr>
        <p:spPr>
          <a:xfrm>
            <a:off x="1619250" y="4052888"/>
            <a:ext cx="41656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有最低点．坐标是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）．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31" name="Text Box 11"/>
          <p:cNvSpPr txBox="1"/>
          <p:nvPr/>
        </p:nvSpPr>
        <p:spPr>
          <a:xfrm>
            <a:off x="1187450" y="5511800"/>
            <a:ext cx="66182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横坐标互为相反数，关于原点对称；纵坐标相等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93" name="Picture 12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144"/>
          <p:cNvGrpSpPr/>
          <p:nvPr/>
        </p:nvGrpSpPr>
        <p:grpSpPr>
          <a:xfrm>
            <a:off x="5797550" y="549275"/>
            <a:ext cx="3527425" cy="3168650"/>
            <a:chOff x="2835" y="2251"/>
            <a:chExt cx="2222" cy="1996"/>
          </a:xfrm>
        </p:grpSpPr>
        <p:sp>
          <p:nvSpPr>
            <p:cNvPr id="16395" name="Text Box 145"/>
            <p:cNvSpPr txBox="1"/>
            <p:nvPr/>
          </p:nvSpPr>
          <p:spPr>
            <a:xfrm>
              <a:off x="4278" y="3676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6" name="Text Box 146"/>
            <p:cNvSpPr txBox="1"/>
            <p:nvPr/>
          </p:nvSpPr>
          <p:spPr>
            <a:xfrm>
              <a:off x="3929" y="3668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397" name="Line 147"/>
            <p:cNvSpPr/>
            <p:nvPr/>
          </p:nvSpPr>
          <p:spPr>
            <a:xfrm>
              <a:off x="2835" y="3612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398" name="Line 148"/>
            <p:cNvSpPr/>
            <p:nvPr/>
          </p:nvSpPr>
          <p:spPr>
            <a:xfrm flipH="1" flipV="1">
              <a:off x="3833" y="2251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6399" name="Line 149"/>
            <p:cNvSpPr/>
            <p:nvPr/>
          </p:nvSpPr>
          <p:spPr>
            <a:xfrm>
              <a:off x="328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0" name="Line 150"/>
            <p:cNvSpPr/>
            <p:nvPr/>
          </p:nvSpPr>
          <p:spPr>
            <a:xfrm>
              <a:off x="3469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1" name="Line 151"/>
            <p:cNvSpPr/>
            <p:nvPr/>
          </p:nvSpPr>
          <p:spPr>
            <a:xfrm>
              <a:off x="3651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2" name="Line 152"/>
            <p:cNvSpPr/>
            <p:nvPr/>
          </p:nvSpPr>
          <p:spPr>
            <a:xfrm>
              <a:off x="3832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3" name="Line 153"/>
            <p:cNvSpPr/>
            <p:nvPr/>
          </p:nvSpPr>
          <p:spPr>
            <a:xfrm>
              <a:off x="4013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4" name="Text Box 154"/>
            <p:cNvSpPr txBox="1"/>
            <p:nvPr/>
          </p:nvSpPr>
          <p:spPr>
            <a:xfrm>
              <a:off x="4097" y="3676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5" name="Text Box 155"/>
            <p:cNvSpPr txBox="1"/>
            <p:nvPr/>
          </p:nvSpPr>
          <p:spPr>
            <a:xfrm>
              <a:off x="4441" y="3676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06" name="Line 156"/>
            <p:cNvSpPr/>
            <p:nvPr/>
          </p:nvSpPr>
          <p:spPr>
            <a:xfrm rot="-5400000">
              <a:off x="3854" y="372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7" name="Line 157"/>
            <p:cNvSpPr/>
            <p:nvPr/>
          </p:nvSpPr>
          <p:spPr>
            <a:xfrm rot="-5400000">
              <a:off x="3854" y="345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8" name="Line 158"/>
            <p:cNvSpPr/>
            <p:nvPr/>
          </p:nvSpPr>
          <p:spPr>
            <a:xfrm rot="-5400000">
              <a:off x="3854" y="318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09" name="Line 159"/>
            <p:cNvSpPr/>
            <p:nvPr/>
          </p:nvSpPr>
          <p:spPr>
            <a:xfrm rot="-5400000">
              <a:off x="3854" y="290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0" name="Line 160"/>
            <p:cNvSpPr/>
            <p:nvPr/>
          </p:nvSpPr>
          <p:spPr>
            <a:xfrm rot="-5400000">
              <a:off x="3854" y="263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1" name="Line 161"/>
            <p:cNvSpPr/>
            <p:nvPr/>
          </p:nvSpPr>
          <p:spPr>
            <a:xfrm rot="-5400000">
              <a:off x="3854" y="2364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2" name="Line 162"/>
            <p:cNvSpPr/>
            <p:nvPr/>
          </p:nvSpPr>
          <p:spPr>
            <a:xfrm>
              <a:off x="310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3" name="Line 163"/>
            <p:cNvSpPr/>
            <p:nvPr/>
          </p:nvSpPr>
          <p:spPr>
            <a:xfrm>
              <a:off x="4195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4" name="Line 164"/>
            <p:cNvSpPr/>
            <p:nvPr/>
          </p:nvSpPr>
          <p:spPr>
            <a:xfrm>
              <a:off x="4377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5" name="Line 165"/>
            <p:cNvSpPr/>
            <p:nvPr/>
          </p:nvSpPr>
          <p:spPr>
            <a:xfrm>
              <a:off x="4558" y="356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6" name="Line 166"/>
            <p:cNvSpPr/>
            <p:nvPr/>
          </p:nvSpPr>
          <p:spPr>
            <a:xfrm rot="-5400000">
              <a:off x="3854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7" name="Line 167"/>
            <p:cNvSpPr/>
            <p:nvPr/>
          </p:nvSpPr>
          <p:spPr>
            <a:xfrm rot="-5400000">
              <a:off x="3854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8" name="Line 168"/>
            <p:cNvSpPr/>
            <p:nvPr/>
          </p:nvSpPr>
          <p:spPr>
            <a:xfrm rot="-5400000">
              <a:off x="3854" y="2771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19" name="Line 169"/>
            <p:cNvSpPr/>
            <p:nvPr/>
          </p:nvSpPr>
          <p:spPr>
            <a:xfrm rot="-5400000">
              <a:off x="3854" y="249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420" name="Line 170"/>
            <p:cNvSpPr/>
            <p:nvPr/>
          </p:nvSpPr>
          <p:spPr>
            <a:xfrm flipV="1">
              <a:off x="310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1" name="Line 171"/>
            <p:cNvSpPr/>
            <p:nvPr/>
          </p:nvSpPr>
          <p:spPr>
            <a:xfrm flipV="1">
              <a:off x="328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2" name="Line 172"/>
            <p:cNvSpPr/>
            <p:nvPr/>
          </p:nvSpPr>
          <p:spPr>
            <a:xfrm flipV="1">
              <a:off x="3470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3" name="Line 173"/>
            <p:cNvSpPr/>
            <p:nvPr/>
          </p:nvSpPr>
          <p:spPr>
            <a:xfrm flipV="1">
              <a:off x="3651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4" name="Line 174"/>
            <p:cNvSpPr/>
            <p:nvPr/>
          </p:nvSpPr>
          <p:spPr>
            <a:xfrm flipV="1">
              <a:off x="4014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5" name="Line 175"/>
            <p:cNvSpPr/>
            <p:nvPr/>
          </p:nvSpPr>
          <p:spPr>
            <a:xfrm flipV="1">
              <a:off x="4195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6" name="Line 176"/>
            <p:cNvSpPr/>
            <p:nvPr/>
          </p:nvSpPr>
          <p:spPr>
            <a:xfrm flipV="1">
              <a:off x="4377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7" name="Line 177"/>
            <p:cNvSpPr/>
            <p:nvPr/>
          </p:nvSpPr>
          <p:spPr>
            <a:xfrm flipV="1">
              <a:off x="4558" y="2387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8" name="Line 178"/>
            <p:cNvSpPr/>
            <p:nvPr/>
          </p:nvSpPr>
          <p:spPr>
            <a:xfrm>
              <a:off x="3107" y="347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29" name="Line 179"/>
            <p:cNvSpPr/>
            <p:nvPr/>
          </p:nvSpPr>
          <p:spPr>
            <a:xfrm>
              <a:off x="3107" y="333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0" name="Line 180"/>
            <p:cNvSpPr/>
            <p:nvPr/>
          </p:nvSpPr>
          <p:spPr>
            <a:xfrm>
              <a:off x="3107" y="320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1" name="Line 181"/>
            <p:cNvSpPr/>
            <p:nvPr/>
          </p:nvSpPr>
          <p:spPr>
            <a:xfrm>
              <a:off x="3107" y="306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2" name="Line 182"/>
            <p:cNvSpPr/>
            <p:nvPr/>
          </p:nvSpPr>
          <p:spPr>
            <a:xfrm>
              <a:off x="3107" y="2931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3" name="Line 183"/>
            <p:cNvSpPr/>
            <p:nvPr/>
          </p:nvSpPr>
          <p:spPr>
            <a:xfrm>
              <a:off x="3107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4" name="Line 184"/>
            <p:cNvSpPr/>
            <p:nvPr/>
          </p:nvSpPr>
          <p:spPr>
            <a:xfrm>
              <a:off x="3107" y="265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5" name="Line 185"/>
            <p:cNvSpPr/>
            <p:nvPr/>
          </p:nvSpPr>
          <p:spPr>
            <a:xfrm>
              <a:off x="3107" y="2523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6" name="Line 186"/>
            <p:cNvSpPr/>
            <p:nvPr/>
          </p:nvSpPr>
          <p:spPr>
            <a:xfrm>
              <a:off x="3107" y="2387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6437" name="Text Box 187"/>
            <p:cNvSpPr txBox="1"/>
            <p:nvPr/>
          </p:nvSpPr>
          <p:spPr>
            <a:xfrm>
              <a:off x="3515" y="3658"/>
              <a:ext cx="22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-1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38" name="Text Box 188"/>
            <p:cNvSpPr txBox="1"/>
            <p:nvPr/>
          </p:nvSpPr>
          <p:spPr>
            <a:xfrm>
              <a:off x="3334" y="3658"/>
              <a:ext cx="22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-2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39" name="Text Box 189"/>
            <p:cNvSpPr txBox="1"/>
            <p:nvPr/>
          </p:nvSpPr>
          <p:spPr>
            <a:xfrm>
              <a:off x="3194" y="3658"/>
              <a:ext cx="22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-3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0" name="Text Box 190"/>
            <p:cNvSpPr txBox="1"/>
            <p:nvPr/>
          </p:nvSpPr>
          <p:spPr>
            <a:xfrm>
              <a:off x="3013" y="3658"/>
              <a:ext cx="223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-4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1" name="Text Box 191"/>
            <p:cNvSpPr txBox="1"/>
            <p:nvPr/>
          </p:nvSpPr>
          <p:spPr>
            <a:xfrm>
              <a:off x="3606" y="3116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3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2" name="Text Box 192"/>
            <p:cNvSpPr txBox="1"/>
            <p:nvPr/>
          </p:nvSpPr>
          <p:spPr>
            <a:xfrm>
              <a:off x="3590" y="3357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3" name="Text Box 193"/>
            <p:cNvSpPr txBox="1"/>
            <p:nvPr/>
          </p:nvSpPr>
          <p:spPr>
            <a:xfrm>
              <a:off x="3606" y="3221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4" name="Text Box 194"/>
            <p:cNvSpPr txBox="1"/>
            <p:nvPr/>
          </p:nvSpPr>
          <p:spPr>
            <a:xfrm>
              <a:off x="3606" y="2979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4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5" name="Text Box 195"/>
            <p:cNvSpPr txBox="1"/>
            <p:nvPr/>
          </p:nvSpPr>
          <p:spPr>
            <a:xfrm>
              <a:off x="3600" y="2826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5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6" name="Text Box 196"/>
            <p:cNvSpPr txBox="1"/>
            <p:nvPr/>
          </p:nvSpPr>
          <p:spPr>
            <a:xfrm>
              <a:off x="3606" y="2690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6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7" name="Text Box 197"/>
            <p:cNvSpPr txBox="1"/>
            <p:nvPr/>
          </p:nvSpPr>
          <p:spPr>
            <a:xfrm>
              <a:off x="3600" y="2555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7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8" name="Text Box 198"/>
            <p:cNvSpPr txBox="1"/>
            <p:nvPr/>
          </p:nvSpPr>
          <p:spPr>
            <a:xfrm>
              <a:off x="3600" y="2418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8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449" name="Text Box 199"/>
            <p:cNvSpPr txBox="1"/>
            <p:nvPr/>
          </p:nvSpPr>
          <p:spPr>
            <a:xfrm>
              <a:off x="3600" y="2282"/>
              <a:ext cx="180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9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20" name="Oval 200"/>
          <p:cNvSpPr/>
          <p:nvPr/>
        </p:nvSpPr>
        <p:spPr>
          <a:xfrm flipH="1" flipV="1">
            <a:off x="6516688" y="76517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1" name="Oval 201"/>
          <p:cNvSpPr/>
          <p:nvPr/>
        </p:nvSpPr>
        <p:spPr>
          <a:xfrm flipH="1" flipV="1">
            <a:off x="6805613" y="184467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2" name="Oval 202"/>
          <p:cNvSpPr/>
          <p:nvPr/>
        </p:nvSpPr>
        <p:spPr>
          <a:xfrm flipH="1" flipV="1">
            <a:off x="7092950" y="2455863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3" name="Oval 203"/>
          <p:cNvSpPr/>
          <p:nvPr/>
        </p:nvSpPr>
        <p:spPr>
          <a:xfrm flipH="1" flipV="1">
            <a:off x="7381875" y="26733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4" name="Oval 204"/>
          <p:cNvSpPr/>
          <p:nvPr/>
        </p:nvSpPr>
        <p:spPr>
          <a:xfrm flipH="1" flipV="1">
            <a:off x="7632700" y="2455863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" name="Oval 205"/>
          <p:cNvSpPr/>
          <p:nvPr/>
        </p:nvSpPr>
        <p:spPr>
          <a:xfrm flipH="1" flipV="1">
            <a:off x="7920038" y="184467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" name="Oval 206"/>
          <p:cNvSpPr/>
          <p:nvPr/>
        </p:nvSpPr>
        <p:spPr>
          <a:xfrm flipH="1" flipV="1">
            <a:off x="8208963" y="76517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" name="Freeform 207"/>
          <p:cNvSpPr/>
          <p:nvPr/>
        </p:nvSpPr>
        <p:spPr>
          <a:xfrm>
            <a:off x="7381875" y="549275"/>
            <a:ext cx="863600" cy="2160588"/>
          </a:xfrm>
          <a:custGeom>
            <a:avLst/>
            <a:gdLst/>
            <a:ahLst/>
            <a:cxnLst>
              <a:cxn ang="0">
                <a:pos x="544" y="0"/>
              </a:cxn>
              <a:cxn ang="0">
                <a:pos x="362" y="816"/>
              </a:cxn>
              <a:cxn ang="0">
                <a:pos x="181" y="1224"/>
              </a:cxn>
              <a:cxn ang="0">
                <a:pos x="0" y="1361"/>
              </a:cxn>
            </a:cxnLst>
            <a:pathLst>
              <a:path w="544" h="1361">
                <a:moveTo>
                  <a:pt x="544" y="0"/>
                </a:moveTo>
                <a:cubicBezTo>
                  <a:pt x="483" y="306"/>
                  <a:pt x="423" y="612"/>
                  <a:pt x="362" y="816"/>
                </a:cubicBezTo>
                <a:cubicBezTo>
                  <a:pt x="301" y="1020"/>
                  <a:pt x="241" y="1133"/>
                  <a:pt x="181" y="1224"/>
                </a:cubicBezTo>
                <a:cubicBezTo>
                  <a:pt x="121" y="1315"/>
                  <a:pt x="30" y="1338"/>
                  <a:pt x="0" y="136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8" name="Freeform 208"/>
          <p:cNvSpPr/>
          <p:nvPr/>
        </p:nvSpPr>
        <p:spPr>
          <a:xfrm>
            <a:off x="6445250" y="549275"/>
            <a:ext cx="936625" cy="2160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" y="181"/>
              </a:cxn>
              <a:cxn ang="0">
                <a:pos x="227" y="862"/>
              </a:cxn>
              <a:cxn ang="0">
                <a:pos x="408" y="1224"/>
              </a:cxn>
              <a:cxn ang="0">
                <a:pos x="590" y="1361"/>
              </a:cxn>
            </a:cxnLst>
            <a:pathLst>
              <a:path w="590" h="1361">
                <a:moveTo>
                  <a:pt x="0" y="0"/>
                </a:moveTo>
                <a:cubicBezTo>
                  <a:pt x="3" y="18"/>
                  <a:pt x="7" y="37"/>
                  <a:pt x="45" y="181"/>
                </a:cubicBezTo>
                <a:cubicBezTo>
                  <a:pt x="83" y="325"/>
                  <a:pt x="167" y="688"/>
                  <a:pt x="227" y="862"/>
                </a:cubicBezTo>
                <a:cubicBezTo>
                  <a:pt x="287" y="1036"/>
                  <a:pt x="348" y="1141"/>
                  <a:pt x="408" y="1224"/>
                </a:cubicBezTo>
                <a:cubicBezTo>
                  <a:pt x="468" y="1307"/>
                  <a:pt x="560" y="1338"/>
                  <a:pt x="590" y="136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8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8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320" grpId="0" animBg="1"/>
      <p:bldP spid="5321" grpId="0" animBg="1"/>
      <p:bldP spid="5322" grpId="0" animBg="1"/>
      <p:bldP spid="5323" grpId="0" animBg="1"/>
      <p:bldP spid="5324" grpId="0" animBg="1"/>
      <p:bldP spid="5325" grpId="0" animBg="1"/>
      <p:bldP spid="5326" grpId="0" animBg="1"/>
      <p:bldP spid="5327" grpId="0" animBg="1"/>
      <p:bldP spid="53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23"/>
          <p:cNvGrpSpPr/>
          <p:nvPr/>
        </p:nvGrpSpPr>
        <p:grpSpPr>
          <a:xfrm>
            <a:off x="5365750" y="4221163"/>
            <a:ext cx="3527425" cy="3168650"/>
            <a:chOff x="3198" y="2659"/>
            <a:chExt cx="2222" cy="1996"/>
          </a:xfrm>
        </p:grpSpPr>
        <p:sp>
          <p:nvSpPr>
            <p:cNvPr id="17410" name="Text Box 138"/>
            <p:cNvSpPr txBox="1"/>
            <p:nvPr/>
          </p:nvSpPr>
          <p:spPr>
            <a:xfrm>
              <a:off x="4472" y="333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1" name="Line 139"/>
            <p:cNvSpPr/>
            <p:nvPr/>
          </p:nvSpPr>
          <p:spPr>
            <a:xfrm>
              <a:off x="3198" y="3339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12" name="Line 140"/>
            <p:cNvSpPr/>
            <p:nvPr/>
          </p:nvSpPr>
          <p:spPr>
            <a:xfrm flipH="1" flipV="1">
              <a:off x="4196" y="2659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7413" name="Line 141"/>
            <p:cNvSpPr/>
            <p:nvPr/>
          </p:nvSpPr>
          <p:spPr>
            <a:xfrm>
              <a:off x="3651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4" name="Line 142"/>
            <p:cNvSpPr/>
            <p:nvPr/>
          </p:nvSpPr>
          <p:spPr>
            <a:xfrm>
              <a:off x="3832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5" name="Line 143"/>
            <p:cNvSpPr/>
            <p:nvPr/>
          </p:nvSpPr>
          <p:spPr>
            <a:xfrm>
              <a:off x="4014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6" name="Line 144"/>
            <p:cNvSpPr/>
            <p:nvPr/>
          </p:nvSpPr>
          <p:spPr>
            <a:xfrm>
              <a:off x="4195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7" name="Line 145"/>
            <p:cNvSpPr/>
            <p:nvPr/>
          </p:nvSpPr>
          <p:spPr>
            <a:xfrm>
              <a:off x="4376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18" name="Text Box 146"/>
            <p:cNvSpPr txBox="1"/>
            <p:nvPr/>
          </p:nvSpPr>
          <p:spPr>
            <a:xfrm>
              <a:off x="4835" y="333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Line 149"/>
            <p:cNvSpPr/>
            <p:nvPr/>
          </p:nvSpPr>
          <p:spPr>
            <a:xfrm rot="-5400000">
              <a:off x="4217" y="385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0" name="Line 150"/>
            <p:cNvSpPr/>
            <p:nvPr/>
          </p:nvSpPr>
          <p:spPr>
            <a:xfrm rot="-5400000">
              <a:off x="4217" y="3587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1" name="Line 151"/>
            <p:cNvSpPr/>
            <p:nvPr/>
          </p:nvSpPr>
          <p:spPr>
            <a:xfrm rot="-5400000">
              <a:off x="4217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2" name="Line 152"/>
            <p:cNvSpPr/>
            <p:nvPr/>
          </p:nvSpPr>
          <p:spPr>
            <a:xfrm rot="-5400000">
              <a:off x="4217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3" name="Line 154"/>
            <p:cNvSpPr/>
            <p:nvPr/>
          </p:nvSpPr>
          <p:spPr>
            <a:xfrm>
              <a:off x="3470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4" name="Line 155"/>
            <p:cNvSpPr/>
            <p:nvPr/>
          </p:nvSpPr>
          <p:spPr>
            <a:xfrm>
              <a:off x="4558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5" name="Line 156"/>
            <p:cNvSpPr/>
            <p:nvPr/>
          </p:nvSpPr>
          <p:spPr>
            <a:xfrm>
              <a:off x="4740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6" name="Line 157"/>
            <p:cNvSpPr/>
            <p:nvPr/>
          </p:nvSpPr>
          <p:spPr>
            <a:xfrm>
              <a:off x="4921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7" name="Line 158"/>
            <p:cNvSpPr/>
            <p:nvPr/>
          </p:nvSpPr>
          <p:spPr>
            <a:xfrm rot="-5400000">
              <a:off x="4217" y="372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8" name="Line 159"/>
            <p:cNvSpPr/>
            <p:nvPr/>
          </p:nvSpPr>
          <p:spPr>
            <a:xfrm rot="-5400000">
              <a:off x="4217" y="345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29" name="Line 160"/>
            <p:cNvSpPr/>
            <p:nvPr/>
          </p:nvSpPr>
          <p:spPr>
            <a:xfrm rot="-5400000">
              <a:off x="4217" y="317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30" name="Line 161"/>
            <p:cNvSpPr/>
            <p:nvPr/>
          </p:nvSpPr>
          <p:spPr>
            <a:xfrm rot="-5400000">
              <a:off x="4217" y="290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431" name="Line 162"/>
            <p:cNvSpPr/>
            <p:nvPr/>
          </p:nvSpPr>
          <p:spPr>
            <a:xfrm flipV="1">
              <a:off x="3470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2" name="Line 163"/>
            <p:cNvSpPr/>
            <p:nvPr/>
          </p:nvSpPr>
          <p:spPr>
            <a:xfrm flipV="1">
              <a:off x="3651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3" name="Line 164"/>
            <p:cNvSpPr/>
            <p:nvPr/>
          </p:nvSpPr>
          <p:spPr>
            <a:xfrm flipV="1">
              <a:off x="3833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4" name="Line 165"/>
            <p:cNvSpPr/>
            <p:nvPr/>
          </p:nvSpPr>
          <p:spPr>
            <a:xfrm flipV="1">
              <a:off x="4014" y="2795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5" name="Line 166"/>
            <p:cNvSpPr/>
            <p:nvPr/>
          </p:nvSpPr>
          <p:spPr>
            <a:xfrm flipV="1">
              <a:off x="4377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6" name="Line 167"/>
            <p:cNvSpPr/>
            <p:nvPr/>
          </p:nvSpPr>
          <p:spPr>
            <a:xfrm flipV="1">
              <a:off x="4558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7" name="Line 168"/>
            <p:cNvSpPr/>
            <p:nvPr/>
          </p:nvSpPr>
          <p:spPr>
            <a:xfrm flipV="1">
              <a:off x="4740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8" name="Line 169"/>
            <p:cNvSpPr/>
            <p:nvPr/>
          </p:nvSpPr>
          <p:spPr>
            <a:xfrm flipV="1">
              <a:off x="4921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39" name="Line 170"/>
            <p:cNvSpPr/>
            <p:nvPr/>
          </p:nvSpPr>
          <p:spPr>
            <a:xfrm>
              <a:off x="3470" y="388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0" name="Line 171"/>
            <p:cNvSpPr/>
            <p:nvPr/>
          </p:nvSpPr>
          <p:spPr>
            <a:xfrm>
              <a:off x="3470" y="3746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1" name="Line 172"/>
            <p:cNvSpPr/>
            <p:nvPr/>
          </p:nvSpPr>
          <p:spPr>
            <a:xfrm>
              <a:off x="3470" y="361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2" name="Line 173"/>
            <p:cNvSpPr/>
            <p:nvPr/>
          </p:nvSpPr>
          <p:spPr>
            <a:xfrm>
              <a:off x="3470" y="3474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3" name="Line 174"/>
            <p:cNvSpPr/>
            <p:nvPr/>
          </p:nvSpPr>
          <p:spPr>
            <a:xfrm>
              <a:off x="3470" y="3338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4" name="Line 175"/>
            <p:cNvSpPr/>
            <p:nvPr/>
          </p:nvSpPr>
          <p:spPr>
            <a:xfrm>
              <a:off x="3470" y="320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5" name="Line 176"/>
            <p:cNvSpPr/>
            <p:nvPr/>
          </p:nvSpPr>
          <p:spPr>
            <a:xfrm>
              <a:off x="3470" y="3066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6" name="Line 177"/>
            <p:cNvSpPr/>
            <p:nvPr/>
          </p:nvSpPr>
          <p:spPr>
            <a:xfrm>
              <a:off x="3470" y="293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47" name="Text Box 179"/>
            <p:cNvSpPr txBox="1"/>
            <p:nvPr/>
          </p:nvSpPr>
          <p:spPr>
            <a:xfrm>
              <a:off x="3742" y="3339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8" name="Text Box 180"/>
            <p:cNvSpPr txBox="1"/>
            <p:nvPr/>
          </p:nvSpPr>
          <p:spPr>
            <a:xfrm>
              <a:off x="3359" y="3339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49" name="Text Box 211"/>
            <p:cNvSpPr txBox="1"/>
            <p:nvPr/>
          </p:nvSpPr>
          <p:spPr>
            <a:xfrm>
              <a:off x="3869" y="3339"/>
              <a:ext cx="28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-0.5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0" name="Text Box 212"/>
            <p:cNvSpPr txBox="1"/>
            <p:nvPr/>
          </p:nvSpPr>
          <p:spPr>
            <a:xfrm>
              <a:off x="3506" y="3339"/>
              <a:ext cx="28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-1.5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1" name="Text Box 213"/>
            <p:cNvSpPr txBox="1"/>
            <p:nvPr/>
          </p:nvSpPr>
          <p:spPr>
            <a:xfrm>
              <a:off x="4264" y="3339"/>
              <a:ext cx="24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0.5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2" name="Text Box 214"/>
            <p:cNvSpPr txBox="1"/>
            <p:nvPr/>
          </p:nvSpPr>
          <p:spPr>
            <a:xfrm>
              <a:off x="4627" y="3339"/>
              <a:ext cx="24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1.5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3" name="Text Box 215"/>
            <p:cNvSpPr txBox="1"/>
            <p:nvPr/>
          </p:nvSpPr>
          <p:spPr>
            <a:xfrm>
              <a:off x="4154" y="3294"/>
              <a:ext cx="178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4" name="Line 217"/>
            <p:cNvSpPr/>
            <p:nvPr/>
          </p:nvSpPr>
          <p:spPr>
            <a:xfrm>
              <a:off x="3470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55" name="Line 218"/>
            <p:cNvSpPr/>
            <p:nvPr/>
          </p:nvSpPr>
          <p:spPr>
            <a:xfrm>
              <a:off x="3470" y="402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17456" name="Text Box 219"/>
            <p:cNvSpPr txBox="1"/>
            <p:nvPr/>
          </p:nvSpPr>
          <p:spPr>
            <a:xfrm>
              <a:off x="3969" y="2976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7" name="Text Box 220"/>
            <p:cNvSpPr txBox="1"/>
            <p:nvPr/>
          </p:nvSpPr>
          <p:spPr>
            <a:xfrm>
              <a:off x="3969" y="2704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8" name="Text Box 221"/>
            <p:cNvSpPr txBox="1"/>
            <p:nvPr/>
          </p:nvSpPr>
          <p:spPr>
            <a:xfrm>
              <a:off x="3969" y="3521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59" name="Text Box 222"/>
            <p:cNvSpPr txBox="1"/>
            <p:nvPr/>
          </p:nvSpPr>
          <p:spPr>
            <a:xfrm>
              <a:off x="3994" y="3793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60" name="Text Box 4"/>
          <p:cNvSpPr txBox="1"/>
          <p:nvPr/>
        </p:nvSpPr>
        <p:spPr>
          <a:xfrm>
            <a:off x="1692275" y="188913"/>
            <a:ext cx="2216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做一做：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7461" name="Text Box 5"/>
          <p:cNvSpPr txBox="1"/>
          <p:nvPr/>
        </p:nvSpPr>
        <p:spPr>
          <a:xfrm>
            <a:off x="827088" y="765175"/>
            <a:ext cx="7519987" cy="11144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请按照小明画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y=x</a:t>
            </a:r>
            <a:r>
              <a:rPr lang="en-US" altLang="zh-CN" sz="2400" b="1" baseline="300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的图像得步骤，在同一平面直角坐标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系内分别画出二次函数             和                  的图像．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7462" name="Object 6"/>
          <p:cNvGraphicFramePr/>
          <p:nvPr/>
        </p:nvGraphicFramePr>
        <p:xfrm>
          <a:off x="3995738" y="1208088"/>
          <a:ext cx="1081087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46100" imgH="393700" progId="Equation.DSMT4">
                  <p:embed/>
                </p:oleObj>
              </mc:Choice>
              <mc:Fallback>
                <p:oleObj name="" r:id="rId1" imgW="546100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995738" y="1208088"/>
                        <a:ext cx="1081087" cy="781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63" name="Object 7"/>
          <p:cNvGraphicFramePr/>
          <p:nvPr/>
        </p:nvGraphicFramePr>
        <p:xfrm>
          <a:off x="5580063" y="1209675"/>
          <a:ext cx="1268412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647700" imgH="393700" progId="Equation.3">
                  <p:embed/>
                </p:oleObj>
              </mc:Choice>
              <mc:Fallback>
                <p:oleObj name="" r:id="rId3" imgW="647700" imgH="3937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580063" y="1209675"/>
                        <a:ext cx="1268412" cy="771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64" name="Text Box 8"/>
          <p:cNvSpPr txBox="1"/>
          <p:nvPr/>
        </p:nvSpPr>
        <p:spPr>
          <a:xfrm>
            <a:off x="900113" y="1844675"/>
            <a:ext cx="170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⑴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、列表：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36" name="表格 1035"/>
          <p:cNvGraphicFramePr/>
          <p:nvPr/>
        </p:nvGraphicFramePr>
        <p:xfrm>
          <a:off x="900113" y="2349500"/>
          <a:ext cx="7607300" cy="1504950"/>
        </p:xfrm>
        <a:graphic>
          <a:graphicData uri="http://schemas.openxmlformats.org/drawingml/2006/table">
            <a:tbl>
              <a:tblPr/>
              <a:tblGrid>
                <a:gridCol w="1466850"/>
                <a:gridCol w="682625"/>
                <a:gridCol w="682625"/>
                <a:gridCol w="681038"/>
                <a:gridCol w="682625"/>
                <a:gridCol w="682625"/>
                <a:gridCol w="682625"/>
                <a:gridCol w="681037"/>
                <a:gridCol w="682625"/>
                <a:gridCol w="682625"/>
              </a:tblGrid>
              <a:tr h="3984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        </a:t>
                      </a:r>
                      <a:r>
                        <a:rPr lang="en-US" altLang="zh-CN" sz="2000" b="1" i="1" dirty="0"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000" b="1" i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-2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-1.5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-0.5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0.5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1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1.5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000" b="1" dirty="0">
                          <a:latin typeface="Times New Roman" panose="02020603050405020304" pitchFamily="18" charset="0"/>
                        </a:rPr>
                        <a:t>2</a:t>
                      </a:r>
                      <a:endParaRPr lang="en-US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286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8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78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8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endParaRPr lang="zh-CN" altLang="zh-CN" sz="2000" b="1" dirty="0"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511" name="Object 60"/>
          <p:cNvGraphicFramePr/>
          <p:nvPr/>
        </p:nvGraphicFramePr>
        <p:xfrm>
          <a:off x="1187450" y="2781300"/>
          <a:ext cx="93503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546100" imgH="393700" progId="Equation.3">
                  <p:embed/>
                </p:oleObj>
              </mc:Choice>
              <mc:Fallback>
                <p:oleObj name="" r:id="rId5" imgW="546100" imgH="3937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187450" y="2781300"/>
                        <a:ext cx="935038" cy="568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2" name="Object 61"/>
          <p:cNvGraphicFramePr/>
          <p:nvPr/>
        </p:nvGraphicFramePr>
        <p:xfrm>
          <a:off x="1116013" y="3357563"/>
          <a:ext cx="935037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7" imgW="647700" imgH="393700" progId="Equation.3">
                  <p:embed/>
                </p:oleObj>
              </mc:Choice>
              <mc:Fallback>
                <p:oleObj name="" r:id="rId7" imgW="647700" imgH="393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116013" y="3357563"/>
                        <a:ext cx="935037" cy="568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15" name="Text Box 71"/>
          <p:cNvSpPr txBox="1"/>
          <p:nvPr/>
        </p:nvSpPr>
        <p:spPr>
          <a:xfrm>
            <a:off x="900113" y="4071938"/>
            <a:ext cx="4167187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⑵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、描点并用光滑的曲线顺次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连结各点．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278" name="Object 134"/>
          <p:cNvGraphicFramePr/>
          <p:nvPr/>
        </p:nvGraphicFramePr>
        <p:xfrm>
          <a:off x="5435600" y="3789363"/>
          <a:ext cx="8001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9" imgW="533400" imgH="393700" progId="Equation.DSMT4">
                  <p:embed/>
                </p:oleObj>
              </mc:Choice>
              <mc:Fallback>
                <p:oleObj name="" r:id="rId9" imgW="533400" imgH="3937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35600" y="3789363"/>
                        <a:ext cx="800100" cy="755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79" name="Object 135"/>
          <p:cNvGraphicFramePr/>
          <p:nvPr/>
        </p:nvGraphicFramePr>
        <p:xfrm>
          <a:off x="4716463" y="5805488"/>
          <a:ext cx="9525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1" imgW="635000" imgH="393700" progId="Equation.DSMT4">
                  <p:embed/>
                </p:oleObj>
              </mc:Choice>
              <mc:Fallback>
                <p:oleObj name="" r:id="rId11" imgW="635000" imgH="3937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716463" y="5805488"/>
                        <a:ext cx="952500" cy="754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6" name="Line 153"/>
          <p:cNvSpPr/>
          <p:nvPr/>
        </p:nvSpPr>
        <p:spPr>
          <a:xfrm rot="-5400000">
            <a:off x="6694488" y="3895725"/>
            <a:ext cx="0" cy="71438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17" name="Line 178"/>
          <p:cNvSpPr/>
          <p:nvPr/>
        </p:nvSpPr>
        <p:spPr>
          <a:xfrm>
            <a:off x="5795963" y="4221163"/>
            <a:ext cx="23034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6336" name="Text Box 192"/>
          <p:cNvSpPr txBox="1"/>
          <p:nvPr/>
        </p:nvSpPr>
        <p:spPr>
          <a:xfrm>
            <a:off x="2498725" y="2900363"/>
            <a:ext cx="298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37" name="Text Box 193"/>
          <p:cNvSpPr txBox="1"/>
          <p:nvPr/>
        </p:nvSpPr>
        <p:spPr>
          <a:xfrm>
            <a:off x="3055938" y="2900363"/>
            <a:ext cx="6985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38" name="Text Box 194"/>
          <p:cNvSpPr txBox="1"/>
          <p:nvPr/>
        </p:nvSpPr>
        <p:spPr>
          <a:xfrm>
            <a:off x="3817938" y="2900363"/>
            <a:ext cx="4699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39" name="Text Box 195"/>
          <p:cNvSpPr txBox="1"/>
          <p:nvPr/>
        </p:nvSpPr>
        <p:spPr>
          <a:xfrm>
            <a:off x="4424363" y="2900363"/>
            <a:ext cx="6985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0" name="Text Box 196"/>
          <p:cNvSpPr txBox="1"/>
          <p:nvPr/>
        </p:nvSpPr>
        <p:spPr>
          <a:xfrm>
            <a:off x="5233988" y="2900363"/>
            <a:ext cx="298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1" name="Text Box 197"/>
          <p:cNvSpPr txBox="1"/>
          <p:nvPr/>
        </p:nvSpPr>
        <p:spPr>
          <a:xfrm>
            <a:off x="8020050" y="2900363"/>
            <a:ext cx="298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2" name="Text Box 198"/>
          <p:cNvSpPr txBox="1"/>
          <p:nvPr/>
        </p:nvSpPr>
        <p:spPr>
          <a:xfrm>
            <a:off x="7126288" y="2900363"/>
            <a:ext cx="6985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3" name="Text Box 199"/>
          <p:cNvSpPr txBox="1"/>
          <p:nvPr/>
        </p:nvSpPr>
        <p:spPr>
          <a:xfrm>
            <a:off x="6557963" y="2900363"/>
            <a:ext cx="4699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4" name="Text Box 200"/>
          <p:cNvSpPr txBox="1"/>
          <p:nvPr/>
        </p:nvSpPr>
        <p:spPr>
          <a:xfrm>
            <a:off x="5792788" y="2900363"/>
            <a:ext cx="6985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6" name="Text Box 202"/>
          <p:cNvSpPr txBox="1"/>
          <p:nvPr/>
        </p:nvSpPr>
        <p:spPr>
          <a:xfrm>
            <a:off x="2527300" y="3398838"/>
            <a:ext cx="3746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7" name="Text Box 203"/>
          <p:cNvSpPr txBox="1"/>
          <p:nvPr/>
        </p:nvSpPr>
        <p:spPr>
          <a:xfrm>
            <a:off x="2987675" y="3357563"/>
            <a:ext cx="7747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8" name="Text Box 204"/>
          <p:cNvSpPr txBox="1"/>
          <p:nvPr/>
        </p:nvSpPr>
        <p:spPr>
          <a:xfrm>
            <a:off x="3843338" y="3405188"/>
            <a:ext cx="5461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-0.5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49" name="Text Box 205"/>
          <p:cNvSpPr txBox="1"/>
          <p:nvPr/>
        </p:nvSpPr>
        <p:spPr>
          <a:xfrm>
            <a:off x="4356100" y="3357563"/>
            <a:ext cx="7747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-0.125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50" name="Text Box 206"/>
          <p:cNvSpPr txBox="1"/>
          <p:nvPr/>
        </p:nvSpPr>
        <p:spPr>
          <a:xfrm>
            <a:off x="5305425" y="3398838"/>
            <a:ext cx="2984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51" name="Text Box 207"/>
          <p:cNvSpPr txBox="1"/>
          <p:nvPr/>
        </p:nvSpPr>
        <p:spPr>
          <a:xfrm>
            <a:off x="7999413" y="3398838"/>
            <a:ext cx="3746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52" name="Text Box 208"/>
          <p:cNvSpPr txBox="1"/>
          <p:nvPr/>
        </p:nvSpPr>
        <p:spPr>
          <a:xfrm>
            <a:off x="7092950" y="3429000"/>
            <a:ext cx="7747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-1.125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53" name="Text Box 209"/>
          <p:cNvSpPr txBox="1"/>
          <p:nvPr/>
        </p:nvSpPr>
        <p:spPr>
          <a:xfrm>
            <a:off x="6580188" y="3398838"/>
            <a:ext cx="5461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-0.5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54" name="Text Box 210"/>
          <p:cNvSpPr txBox="1"/>
          <p:nvPr/>
        </p:nvSpPr>
        <p:spPr>
          <a:xfrm>
            <a:off x="5724525" y="3357563"/>
            <a:ext cx="77470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-0.125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360" name="Oval 216"/>
          <p:cNvSpPr/>
          <p:nvPr/>
        </p:nvSpPr>
        <p:spPr>
          <a:xfrm flipH="1" flipV="1">
            <a:off x="5795963" y="44370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68" name="Oval 224"/>
          <p:cNvSpPr/>
          <p:nvPr/>
        </p:nvSpPr>
        <p:spPr>
          <a:xfrm flipH="1" flipV="1">
            <a:off x="6084888" y="476091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69" name="Oval 225"/>
          <p:cNvSpPr/>
          <p:nvPr/>
        </p:nvSpPr>
        <p:spPr>
          <a:xfrm flipH="1" flipV="1">
            <a:off x="6335713" y="508476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0" name="Oval 226"/>
          <p:cNvSpPr/>
          <p:nvPr/>
        </p:nvSpPr>
        <p:spPr>
          <a:xfrm flipH="1" flipV="1">
            <a:off x="6623050" y="5192713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1" name="Oval 227"/>
          <p:cNvSpPr/>
          <p:nvPr/>
        </p:nvSpPr>
        <p:spPr>
          <a:xfrm flipH="1" flipV="1">
            <a:off x="6911975" y="52641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2" name="Oval 228"/>
          <p:cNvSpPr/>
          <p:nvPr/>
        </p:nvSpPr>
        <p:spPr>
          <a:xfrm flipH="1" flipV="1">
            <a:off x="7199313" y="519271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3" name="Oval 229"/>
          <p:cNvSpPr/>
          <p:nvPr/>
        </p:nvSpPr>
        <p:spPr>
          <a:xfrm flipH="1" flipV="1">
            <a:off x="7488238" y="50482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4" name="Oval 230"/>
          <p:cNvSpPr/>
          <p:nvPr/>
        </p:nvSpPr>
        <p:spPr>
          <a:xfrm flipH="1" flipV="1">
            <a:off x="7812088" y="4760913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5" name="Oval 231"/>
          <p:cNvSpPr/>
          <p:nvPr/>
        </p:nvSpPr>
        <p:spPr>
          <a:xfrm flipH="1" flipV="1">
            <a:off x="8064500" y="44005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6" name="Oval 232"/>
          <p:cNvSpPr/>
          <p:nvPr/>
        </p:nvSpPr>
        <p:spPr>
          <a:xfrm flipH="1" flipV="1">
            <a:off x="5795963" y="612933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7" name="Oval 233"/>
          <p:cNvSpPr/>
          <p:nvPr/>
        </p:nvSpPr>
        <p:spPr>
          <a:xfrm flipH="1" flipV="1">
            <a:off x="6084888" y="580548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8" name="Oval 234"/>
          <p:cNvSpPr/>
          <p:nvPr/>
        </p:nvSpPr>
        <p:spPr>
          <a:xfrm flipH="1" flipV="1">
            <a:off x="6372225" y="5480050"/>
            <a:ext cx="36513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79" name="Oval 235"/>
          <p:cNvSpPr/>
          <p:nvPr/>
        </p:nvSpPr>
        <p:spPr>
          <a:xfrm flipH="1" flipV="1">
            <a:off x="6623050" y="5373688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0" name="Oval 236"/>
          <p:cNvSpPr/>
          <p:nvPr/>
        </p:nvSpPr>
        <p:spPr>
          <a:xfrm flipH="1" flipV="1">
            <a:off x="6911975" y="5300663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1" name="Oval 237"/>
          <p:cNvSpPr/>
          <p:nvPr/>
        </p:nvSpPr>
        <p:spPr>
          <a:xfrm flipH="1" flipV="1">
            <a:off x="7199313" y="537368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2" name="Oval 238"/>
          <p:cNvSpPr/>
          <p:nvPr/>
        </p:nvSpPr>
        <p:spPr>
          <a:xfrm flipH="1" flipV="1">
            <a:off x="7488238" y="55181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3" name="Oval 239"/>
          <p:cNvSpPr/>
          <p:nvPr/>
        </p:nvSpPr>
        <p:spPr>
          <a:xfrm flipH="1" flipV="1">
            <a:off x="7812088" y="5805488"/>
            <a:ext cx="36512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84" name="Oval 240"/>
          <p:cNvSpPr/>
          <p:nvPr/>
        </p:nvSpPr>
        <p:spPr>
          <a:xfrm flipH="1" flipV="1">
            <a:off x="8064500" y="6129338"/>
            <a:ext cx="36513" cy="36512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554" name="Picture 247" descr="67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9750" y="260350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92" name="Freeform 248"/>
          <p:cNvSpPr/>
          <p:nvPr/>
        </p:nvSpPr>
        <p:spPr>
          <a:xfrm>
            <a:off x="5724525" y="4292600"/>
            <a:ext cx="1223963" cy="1008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" y="91"/>
              </a:cxn>
              <a:cxn ang="0">
                <a:pos x="227" y="318"/>
              </a:cxn>
              <a:cxn ang="0">
                <a:pos x="408" y="499"/>
              </a:cxn>
              <a:cxn ang="0">
                <a:pos x="589" y="590"/>
              </a:cxn>
              <a:cxn ang="0">
                <a:pos x="771" y="635"/>
              </a:cxn>
            </a:cxnLst>
            <a:pathLst>
              <a:path w="771" h="635">
                <a:moveTo>
                  <a:pt x="0" y="0"/>
                </a:moveTo>
                <a:cubicBezTo>
                  <a:pt x="3" y="19"/>
                  <a:pt x="7" y="38"/>
                  <a:pt x="45" y="91"/>
                </a:cubicBezTo>
                <a:cubicBezTo>
                  <a:pt x="83" y="144"/>
                  <a:pt x="166" y="250"/>
                  <a:pt x="227" y="318"/>
                </a:cubicBezTo>
                <a:cubicBezTo>
                  <a:pt x="288" y="386"/>
                  <a:pt x="348" y="454"/>
                  <a:pt x="408" y="499"/>
                </a:cubicBezTo>
                <a:cubicBezTo>
                  <a:pt x="468" y="544"/>
                  <a:pt x="528" y="567"/>
                  <a:pt x="589" y="590"/>
                </a:cubicBezTo>
                <a:cubicBezTo>
                  <a:pt x="650" y="613"/>
                  <a:pt x="710" y="624"/>
                  <a:pt x="771" y="63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93" name="Freeform 249"/>
          <p:cNvSpPr/>
          <p:nvPr/>
        </p:nvSpPr>
        <p:spPr>
          <a:xfrm>
            <a:off x="6948488" y="4292600"/>
            <a:ext cx="1223962" cy="1008063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726" y="91"/>
              </a:cxn>
              <a:cxn ang="0">
                <a:pos x="544" y="318"/>
              </a:cxn>
              <a:cxn ang="0">
                <a:pos x="363" y="499"/>
              </a:cxn>
              <a:cxn ang="0">
                <a:pos x="181" y="590"/>
              </a:cxn>
              <a:cxn ang="0">
                <a:pos x="0" y="635"/>
              </a:cxn>
            </a:cxnLst>
            <a:pathLst>
              <a:path w="771" h="635">
                <a:moveTo>
                  <a:pt x="771" y="0"/>
                </a:moveTo>
                <a:cubicBezTo>
                  <a:pt x="767" y="19"/>
                  <a:pt x="764" y="38"/>
                  <a:pt x="726" y="91"/>
                </a:cubicBezTo>
                <a:cubicBezTo>
                  <a:pt x="688" y="144"/>
                  <a:pt x="605" y="250"/>
                  <a:pt x="544" y="318"/>
                </a:cubicBezTo>
                <a:cubicBezTo>
                  <a:pt x="483" y="386"/>
                  <a:pt x="423" y="454"/>
                  <a:pt x="363" y="499"/>
                </a:cubicBezTo>
                <a:cubicBezTo>
                  <a:pt x="303" y="544"/>
                  <a:pt x="241" y="567"/>
                  <a:pt x="181" y="590"/>
                </a:cubicBezTo>
                <a:cubicBezTo>
                  <a:pt x="121" y="613"/>
                  <a:pt x="60" y="624"/>
                  <a:pt x="0" y="63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94" name="Freeform 250"/>
          <p:cNvSpPr/>
          <p:nvPr/>
        </p:nvSpPr>
        <p:spPr>
          <a:xfrm>
            <a:off x="5651500" y="5300663"/>
            <a:ext cx="1296988" cy="1008062"/>
          </a:xfrm>
          <a:custGeom>
            <a:avLst/>
            <a:gdLst/>
            <a:ahLst/>
            <a:cxnLst>
              <a:cxn ang="0">
                <a:pos x="817" y="0"/>
              </a:cxn>
              <a:cxn ang="0">
                <a:pos x="635" y="46"/>
              </a:cxn>
              <a:cxn ang="0">
                <a:pos x="454" y="136"/>
              </a:cxn>
              <a:cxn ang="0">
                <a:pos x="273" y="318"/>
              </a:cxn>
              <a:cxn ang="0">
                <a:pos x="91" y="545"/>
              </a:cxn>
              <a:cxn ang="0">
                <a:pos x="0" y="635"/>
              </a:cxn>
            </a:cxnLst>
            <a:pathLst>
              <a:path w="817" h="635">
                <a:moveTo>
                  <a:pt x="817" y="0"/>
                </a:moveTo>
                <a:cubicBezTo>
                  <a:pt x="756" y="11"/>
                  <a:pt x="696" y="23"/>
                  <a:pt x="635" y="46"/>
                </a:cubicBezTo>
                <a:cubicBezTo>
                  <a:pt x="574" y="69"/>
                  <a:pt x="514" y="91"/>
                  <a:pt x="454" y="136"/>
                </a:cubicBezTo>
                <a:cubicBezTo>
                  <a:pt x="394" y="181"/>
                  <a:pt x="334" y="250"/>
                  <a:pt x="273" y="318"/>
                </a:cubicBezTo>
                <a:cubicBezTo>
                  <a:pt x="212" y="386"/>
                  <a:pt x="136" y="492"/>
                  <a:pt x="91" y="545"/>
                </a:cubicBezTo>
                <a:cubicBezTo>
                  <a:pt x="46" y="598"/>
                  <a:pt x="23" y="616"/>
                  <a:pt x="0" y="63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396" name="Freeform 252"/>
          <p:cNvSpPr/>
          <p:nvPr/>
        </p:nvSpPr>
        <p:spPr>
          <a:xfrm>
            <a:off x="6948488" y="5300663"/>
            <a:ext cx="1223962" cy="10810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1" y="46"/>
              </a:cxn>
              <a:cxn ang="0">
                <a:pos x="363" y="136"/>
              </a:cxn>
              <a:cxn ang="0">
                <a:pos x="590" y="363"/>
              </a:cxn>
              <a:cxn ang="0">
                <a:pos x="726" y="545"/>
              </a:cxn>
              <a:cxn ang="0">
                <a:pos x="771" y="681"/>
              </a:cxn>
            </a:cxnLst>
            <a:pathLst>
              <a:path w="771" h="681">
                <a:moveTo>
                  <a:pt x="0" y="0"/>
                </a:moveTo>
                <a:cubicBezTo>
                  <a:pt x="60" y="11"/>
                  <a:pt x="121" y="23"/>
                  <a:pt x="181" y="46"/>
                </a:cubicBezTo>
                <a:cubicBezTo>
                  <a:pt x="241" y="69"/>
                  <a:pt x="295" y="83"/>
                  <a:pt x="363" y="136"/>
                </a:cubicBezTo>
                <a:cubicBezTo>
                  <a:pt x="431" y="189"/>
                  <a:pt x="529" y="295"/>
                  <a:pt x="590" y="363"/>
                </a:cubicBezTo>
                <a:cubicBezTo>
                  <a:pt x="651" y="431"/>
                  <a:pt x="696" y="492"/>
                  <a:pt x="726" y="545"/>
                </a:cubicBezTo>
                <a:cubicBezTo>
                  <a:pt x="756" y="598"/>
                  <a:pt x="763" y="639"/>
                  <a:pt x="771" y="681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8" dur="500"/>
                                        <p:tgtEl>
                                          <p:spTgt spid="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3" dur="500"/>
                                        <p:tgtEl>
                                          <p:spTgt spid="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8" dur="500"/>
                                        <p:tgtEl>
                                          <p:spTgt spid="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1" dur="500"/>
                                        <p:tgtEl>
                                          <p:spTgt spid="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6" dur="500"/>
                                        <p:tgtEl>
                                          <p:spTgt spid="6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5" grpId="0"/>
      <p:bldP spid="6336" grpId="0"/>
      <p:bldP spid="6337" grpId="0"/>
      <p:bldP spid="6338" grpId="0"/>
      <p:bldP spid="6339" grpId="0"/>
      <p:bldP spid="6340" grpId="0"/>
      <p:bldP spid="6341" grpId="0"/>
      <p:bldP spid="6342" grpId="0"/>
      <p:bldP spid="6343" grpId="0"/>
      <p:bldP spid="6344" grpId="0"/>
      <p:bldP spid="6346" grpId="0"/>
      <p:bldP spid="6347" grpId="0"/>
      <p:bldP spid="6348" grpId="0"/>
      <p:bldP spid="6349" grpId="0"/>
      <p:bldP spid="6350" grpId="0"/>
      <p:bldP spid="6351" grpId="0"/>
      <p:bldP spid="6352" grpId="0"/>
      <p:bldP spid="6353" grpId="0"/>
      <p:bldP spid="6354" grpId="0"/>
      <p:bldP spid="6360" grpId="0" animBg="1"/>
      <p:bldP spid="6368" grpId="0" animBg="1"/>
      <p:bldP spid="6369" grpId="0" animBg="1"/>
      <p:bldP spid="6370" grpId="0" animBg="1"/>
      <p:bldP spid="6371" grpId="0" animBg="1"/>
      <p:bldP spid="6372" grpId="0" animBg="1"/>
      <p:bldP spid="6373" grpId="0" animBg="1"/>
      <p:bldP spid="6374" grpId="0" animBg="1"/>
      <p:bldP spid="6375" grpId="0" animBg="1"/>
      <p:bldP spid="6376" grpId="0" animBg="1"/>
      <p:bldP spid="6377" grpId="0" animBg="1"/>
      <p:bldP spid="6378" grpId="0" animBg="1"/>
      <p:bldP spid="6379" grpId="0" animBg="1"/>
      <p:bldP spid="6380" grpId="0" animBg="1"/>
      <p:bldP spid="6381" grpId="0" animBg="1"/>
      <p:bldP spid="6382" grpId="0" animBg="1"/>
      <p:bldP spid="6383" grpId="0" animBg="1"/>
      <p:bldP spid="6384" grpId="0" animBg="1"/>
      <p:bldP spid="6392" grpId="0" animBg="1"/>
      <p:bldP spid="6393" grpId="0" animBg="1"/>
      <p:bldP spid="6394" grpId="0" animBg="1"/>
      <p:bldP spid="63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Text Box 4"/>
          <p:cNvSpPr txBox="1"/>
          <p:nvPr/>
        </p:nvSpPr>
        <p:spPr>
          <a:xfrm>
            <a:off x="1476375" y="404813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大家谈谈：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611188" y="1181100"/>
            <a:ext cx="7935912" cy="15541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　　　上面的三个二次函数的表达式都具有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y=ax</a:t>
            </a:r>
            <a:r>
              <a:rPr lang="en-US" altLang="zh-CN" sz="32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的形式，观察它们所对应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的图像，请谈谈：</a:t>
            </a:r>
            <a:endParaRPr lang="zh-CN" altLang="en-US" sz="3200" b="1" baseline="30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684213" y="2863850"/>
            <a:ext cx="46545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图像的对称轴是什么？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684213" y="3656013"/>
            <a:ext cx="7488237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图像与其对称轴的交点是这个图像的什么点？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779463" y="4878388"/>
            <a:ext cx="7296150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 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图像的开口方向与</a:t>
            </a:r>
            <a:r>
              <a:rPr lang="en-US" altLang="zh-CN" sz="3200" b="1" i="1" dirty="0">
                <a:latin typeface="Times New Roman" panose="02020603050405020304" pitchFamily="18" charset="0"/>
                <a:ea typeface="隶书" pitchFamily="49" charset="-122"/>
              </a:rPr>
              <a:t>a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为正、负数有什么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关系？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8" name="Picture 61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6" name="Text Box 4"/>
          <p:cNvSpPr txBox="1"/>
          <p:nvPr/>
        </p:nvSpPr>
        <p:spPr>
          <a:xfrm>
            <a:off x="900113" y="549275"/>
            <a:ext cx="17129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总结：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4037" name="Text Box 5"/>
          <p:cNvSpPr txBox="1"/>
          <p:nvPr/>
        </p:nvSpPr>
        <p:spPr>
          <a:xfrm>
            <a:off x="468313" y="1401763"/>
            <a:ext cx="8194675" cy="1981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二次函数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y=ax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的图像是一条关于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轴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对称的曲线，这样的曲线叫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抛物线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．曲线的对称轴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叫做抛物线的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对称轴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，抛物线与对称轴的交点叫做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抛物线的顶点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8" name="Text Box 6"/>
          <p:cNvSpPr txBox="1"/>
          <p:nvPr/>
        </p:nvSpPr>
        <p:spPr>
          <a:xfrm>
            <a:off x="900113" y="3352800"/>
            <a:ext cx="75374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一般地，抛物线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y=ax</a:t>
            </a:r>
            <a:r>
              <a:rPr lang="en-US" altLang="zh-CN" sz="2800" b="1" baseline="30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b="1" i="1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≠0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具有以下性质：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4072" name="Group 40"/>
          <p:cNvGraphicFramePr>
            <a:graphicFrameLocks noGrp="1"/>
          </p:cNvGraphicFramePr>
          <p:nvPr/>
        </p:nvGraphicFramePr>
        <p:xfrm>
          <a:off x="827088" y="3933825"/>
          <a:ext cx="6985000" cy="1714500"/>
        </p:xfrm>
        <a:graphic>
          <a:graphicData uri="http://schemas.openxmlformats.org/drawingml/2006/table">
            <a:tbl>
              <a:tblPr/>
              <a:tblGrid>
                <a:gridCol w="1944687"/>
                <a:gridCol w="1706563"/>
                <a:gridCol w="1666875"/>
                <a:gridCol w="1666875"/>
              </a:tblGrid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抛物线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对称轴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定点坐标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开口方向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y=ax</a:t>
                      </a:r>
                      <a:r>
                        <a:rPr kumimoji="0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&gt;0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y=ax</a:t>
                      </a:r>
                      <a:r>
                        <a:rPr kumimoji="0" lang="en-US" altLang="zh-CN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 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（</a:t>
                      </a:r>
                      <a:r>
                        <a:rPr kumimoji="0" lang="en-US" altLang="zh-CN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&lt;0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4062" name="Text Box 30"/>
          <p:cNvSpPr txBox="1"/>
          <p:nvPr/>
        </p:nvSpPr>
        <p:spPr>
          <a:xfrm>
            <a:off x="2843213" y="4437063"/>
            <a:ext cx="16922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轴（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63" name="Text Box 31"/>
          <p:cNvSpPr txBox="1"/>
          <p:nvPr/>
        </p:nvSpPr>
        <p:spPr>
          <a:xfrm>
            <a:off x="2843213" y="5053013"/>
            <a:ext cx="170973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轴（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64" name="Text Box 32"/>
          <p:cNvSpPr txBox="1"/>
          <p:nvPr/>
        </p:nvSpPr>
        <p:spPr>
          <a:xfrm>
            <a:off x="4572000" y="4437063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65" name="Text Box 33"/>
          <p:cNvSpPr txBox="1"/>
          <p:nvPr/>
        </p:nvSpPr>
        <p:spPr>
          <a:xfrm>
            <a:off x="4572000" y="5051425"/>
            <a:ext cx="1403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66" name="Text Box 34"/>
          <p:cNvSpPr txBox="1"/>
          <p:nvPr/>
        </p:nvSpPr>
        <p:spPr>
          <a:xfrm>
            <a:off x="6443663" y="4456113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向上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4068" name="Text Box 36"/>
          <p:cNvSpPr txBox="1"/>
          <p:nvPr/>
        </p:nvSpPr>
        <p:spPr>
          <a:xfrm>
            <a:off x="6443663" y="5070475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向下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7" grpId="0"/>
      <p:bldP spid="44038" grpId="0"/>
      <p:bldP spid="44062" grpId="0"/>
      <p:bldP spid="44063" grpId="0"/>
      <p:bldP spid="44064" grpId="0"/>
      <p:bldP spid="44065" grpId="0"/>
      <p:bldP spid="44066" grpId="0"/>
      <p:bldP spid="440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Text Box 4"/>
          <p:cNvSpPr txBox="1"/>
          <p:nvPr/>
        </p:nvSpPr>
        <p:spPr>
          <a:xfrm>
            <a:off x="1763713" y="487363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练习：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755650" y="1235075"/>
            <a:ext cx="757555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、不画出函数                 的图像，请指出它的对称轴、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顶点坐标和开口方向．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198" name="Object 6"/>
          <p:cNvGraphicFramePr/>
          <p:nvPr/>
        </p:nvGraphicFramePr>
        <p:xfrm>
          <a:off x="2843213" y="1196975"/>
          <a:ext cx="1296987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584200" imgH="228600" progId="Equation.3">
                  <p:embed/>
                </p:oleObj>
              </mc:Choice>
              <mc:Fallback>
                <p:oleObj name="" r:id="rId1" imgW="584200" imgH="2286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43213" y="1196975"/>
                        <a:ext cx="1296987" cy="5064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7"/>
          <p:cNvSpPr txBox="1"/>
          <p:nvPr/>
        </p:nvSpPr>
        <p:spPr>
          <a:xfrm>
            <a:off x="652463" y="2744788"/>
            <a:ext cx="760095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、先指出抛物线                   的对称轴、顶点坐标和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开口方向，然后再画出它的图像．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200" name="Object 8"/>
          <p:cNvGraphicFramePr/>
          <p:nvPr/>
        </p:nvGraphicFramePr>
        <p:xfrm>
          <a:off x="3276600" y="2565400"/>
          <a:ext cx="11811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635000" imgH="393700" progId="Equation.3">
                  <p:embed/>
                </p:oleObj>
              </mc:Choice>
              <mc:Fallback>
                <p:oleObj name="" r:id="rId3" imgW="635000" imgH="3937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6600" y="2565400"/>
                        <a:ext cx="1181100" cy="731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1" name="Text Box 9"/>
          <p:cNvSpPr txBox="1"/>
          <p:nvPr/>
        </p:nvSpPr>
        <p:spPr>
          <a:xfrm>
            <a:off x="1095375" y="2200275"/>
            <a:ext cx="678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对称轴是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，顶点坐标是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），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开口向下．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1258888" y="3509963"/>
            <a:ext cx="678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对称轴是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x=0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，顶点坐标是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），开口向下．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057" name="表格 2056"/>
          <p:cNvGraphicFramePr/>
          <p:nvPr/>
        </p:nvGraphicFramePr>
        <p:xfrm>
          <a:off x="1619250" y="4292600"/>
          <a:ext cx="2520950" cy="1038225"/>
        </p:xfrm>
        <a:graphic>
          <a:graphicData uri="http://schemas.openxmlformats.org/drawingml/2006/table">
            <a:tbl>
              <a:tblPr/>
              <a:tblGrid>
                <a:gridCol w="558800"/>
                <a:gridCol w="654050"/>
                <a:gridCol w="654050"/>
                <a:gridCol w="654050"/>
              </a:tblGrid>
              <a:tr h="5175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x</a:t>
                      </a:r>
                      <a:endParaRPr lang="en-US" altLang="zh-CN" sz="2800" b="1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-3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3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y</a:t>
                      </a:r>
                      <a:endParaRPr lang="en-US" altLang="zh-CN" sz="2800" b="1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-3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0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tx2"/>
                        </a:buClr>
                        <a:buNone/>
                      </a:pPr>
                      <a:r>
                        <a:rPr lang="en-US" altLang="zh-CN" sz="28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-3</a:t>
                      </a:r>
                      <a:endParaRPr lang="en-US" altLang="zh-CN" sz="2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89"/>
          <p:cNvGrpSpPr/>
          <p:nvPr/>
        </p:nvGrpSpPr>
        <p:grpSpPr>
          <a:xfrm>
            <a:off x="5364163" y="4005263"/>
            <a:ext cx="3527425" cy="3168650"/>
            <a:chOff x="3380" y="2659"/>
            <a:chExt cx="2222" cy="1996"/>
          </a:xfrm>
        </p:grpSpPr>
        <p:sp>
          <p:nvSpPr>
            <p:cNvPr id="20506" name="Text Box 33"/>
            <p:cNvSpPr txBox="1"/>
            <p:nvPr/>
          </p:nvSpPr>
          <p:spPr>
            <a:xfrm>
              <a:off x="4468" y="333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7" name="Line 34"/>
            <p:cNvSpPr/>
            <p:nvPr/>
          </p:nvSpPr>
          <p:spPr>
            <a:xfrm>
              <a:off x="3380" y="3339"/>
              <a:ext cx="222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0508" name="Line 35"/>
            <p:cNvSpPr/>
            <p:nvPr/>
          </p:nvSpPr>
          <p:spPr>
            <a:xfrm flipH="1" flipV="1">
              <a:off x="4378" y="2659"/>
              <a:ext cx="1" cy="199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0509" name="Line 36"/>
            <p:cNvSpPr/>
            <p:nvPr/>
          </p:nvSpPr>
          <p:spPr>
            <a:xfrm>
              <a:off x="3833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0" name="Line 37"/>
            <p:cNvSpPr/>
            <p:nvPr/>
          </p:nvSpPr>
          <p:spPr>
            <a:xfrm>
              <a:off x="4014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1" name="Line 38"/>
            <p:cNvSpPr/>
            <p:nvPr/>
          </p:nvSpPr>
          <p:spPr>
            <a:xfrm>
              <a:off x="4196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2" name="Line 39"/>
            <p:cNvSpPr/>
            <p:nvPr/>
          </p:nvSpPr>
          <p:spPr>
            <a:xfrm>
              <a:off x="4377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3" name="Line 40"/>
            <p:cNvSpPr/>
            <p:nvPr/>
          </p:nvSpPr>
          <p:spPr>
            <a:xfrm>
              <a:off x="4558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4" name="Text Box 41"/>
            <p:cNvSpPr txBox="1"/>
            <p:nvPr/>
          </p:nvSpPr>
          <p:spPr>
            <a:xfrm>
              <a:off x="4649" y="3339"/>
              <a:ext cx="177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15" name="Line 42"/>
            <p:cNvSpPr/>
            <p:nvPr/>
          </p:nvSpPr>
          <p:spPr>
            <a:xfrm rot="-5400000">
              <a:off x="4399" y="3859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6" name="Line 43"/>
            <p:cNvSpPr/>
            <p:nvPr/>
          </p:nvSpPr>
          <p:spPr>
            <a:xfrm rot="-5400000">
              <a:off x="4399" y="3587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7" name="Line 44"/>
            <p:cNvSpPr/>
            <p:nvPr/>
          </p:nvSpPr>
          <p:spPr>
            <a:xfrm rot="-5400000">
              <a:off x="4399" y="3315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8" name="Line 45"/>
            <p:cNvSpPr/>
            <p:nvPr/>
          </p:nvSpPr>
          <p:spPr>
            <a:xfrm rot="-5400000">
              <a:off x="4399" y="304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19" name="Line 46"/>
            <p:cNvSpPr/>
            <p:nvPr/>
          </p:nvSpPr>
          <p:spPr>
            <a:xfrm>
              <a:off x="3652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0" name="Line 47"/>
            <p:cNvSpPr/>
            <p:nvPr/>
          </p:nvSpPr>
          <p:spPr>
            <a:xfrm>
              <a:off x="4740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1" name="Line 48"/>
            <p:cNvSpPr/>
            <p:nvPr/>
          </p:nvSpPr>
          <p:spPr>
            <a:xfrm>
              <a:off x="4922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2" name="Line 49"/>
            <p:cNvSpPr/>
            <p:nvPr/>
          </p:nvSpPr>
          <p:spPr>
            <a:xfrm>
              <a:off x="5103" y="3973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3" name="Line 50"/>
            <p:cNvSpPr/>
            <p:nvPr/>
          </p:nvSpPr>
          <p:spPr>
            <a:xfrm rot="-5400000">
              <a:off x="4399" y="3722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4" name="Line 51"/>
            <p:cNvSpPr/>
            <p:nvPr/>
          </p:nvSpPr>
          <p:spPr>
            <a:xfrm rot="-5400000">
              <a:off x="4399" y="3450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5" name="Line 52"/>
            <p:cNvSpPr/>
            <p:nvPr/>
          </p:nvSpPr>
          <p:spPr>
            <a:xfrm rot="-5400000">
              <a:off x="4399" y="3178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6" name="Line 53"/>
            <p:cNvSpPr/>
            <p:nvPr/>
          </p:nvSpPr>
          <p:spPr>
            <a:xfrm rot="-5400000">
              <a:off x="4399" y="2906"/>
              <a:ext cx="0" cy="4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527" name="Line 54"/>
            <p:cNvSpPr/>
            <p:nvPr/>
          </p:nvSpPr>
          <p:spPr>
            <a:xfrm flipV="1">
              <a:off x="3652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28" name="Line 55"/>
            <p:cNvSpPr/>
            <p:nvPr/>
          </p:nvSpPr>
          <p:spPr>
            <a:xfrm flipV="1">
              <a:off x="3833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29" name="Line 56"/>
            <p:cNvSpPr/>
            <p:nvPr/>
          </p:nvSpPr>
          <p:spPr>
            <a:xfrm flipV="1">
              <a:off x="4015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0" name="Line 57"/>
            <p:cNvSpPr/>
            <p:nvPr/>
          </p:nvSpPr>
          <p:spPr>
            <a:xfrm flipV="1">
              <a:off x="4196" y="2795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1" name="Line 58"/>
            <p:cNvSpPr/>
            <p:nvPr/>
          </p:nvSpPr>
          <p:spPr>
            <a:xfrm flipV="1">
              <a:off x="4559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2" name="Line 59"/>
            <p:cNvSpPr/>
            <p:nvPr/>
          </p:nvSpPr>
          <p:spPr>
            <a:xfrm flipV="1">
              <a:off x="4740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3" name="Line 60"/>
            <p:cNvSpPr/>
            <p:nvPr/>
          </p:nvSpPr>
          <p:spPr>
            <a:xfrm flipV="1">
              <a:off x="4922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4" name="Line 61"/>
            <p:cNvSpPr/>
            <p:nvPr/>
          </p:nvSpPr>
          <p:spPr>
            <a:xfrm flipV="1">
              <a:off x="5103" y="2794"/>
              <a:ext cx="0" cy="12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5" name="Line 62"/>
            <p:cNvSpPr/>
            <p:nvPr/>
          </p:nvSpPr>
          <p:spPr>
            <a:xfrm>
              <a:off x="3652" y="388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6" name="Line 63"/>
            <p:cNvSpPr/>
            <p:nvPr/>
          </p:nvSpPr>
          <p:spPr>
            <a:xfrm>
              <a:off x="3652" y="3746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7" name="Line 64"/>
            <p:cNvSpPr/>
            <p:nvPr/>
          </p:nvSpPr>
          <p:spPr>
            <a:xfrm>
              <a:off x="3652" y="361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8" name="Line 65"/>
            <p:cNvSpPr/>
            <p:nvPr/>
          </p:nvSpPr>
          <p:spPr>
            <a:xfrm>
              <a:off x="3652" y="3474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39" name="Line 66"/>
            <p:cNvSpPr/>
            <p:nvPr/>
          </p:nvSpPr>
          <p:spPr>
            <a:xfrm>
              <a:off x="3652" y="3338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0" name="Line 67"/>
            <p:cNvSpPr/>
            <p:nvPr/>
          </p:nvSpPr>
          <p:spPr>
            <a:xfrm>
              <a:off x="3652" y="3202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1" name="Line 68"/>
            <p:cNvSpPr/>
            <p:nvPr/>
          </p:nvSpPr>
          <p:spPr>
            <a:xfrm>
              <a:off x="3652" y="3066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2" name="Line 69"/>
            <p:cNvSpPr/>
            <p:nvPr/>
          </p:nvSpPr>
          <p:spPr>
            <a:xfrm>
              <a:off x="3652" y="293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3" name="Text Box 70"/>
            <p:cNvSpPr txBox="1"/>
            <p:nvPr/>
          </p:nvSpPr>
          <p:spPr>
            <a:xfrm>
              <a:off x="4131" y="3339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44" name="Text Box 71"/>
            <p:cNvSpPr txBox="1"/>
            <p:nvPr/>
          </p:nvSpPr>
          <p:spPr>
            <a:xfrm>
              <a:off x="3904" y="3339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45" name="Text Box 76"/>
            <p:cNvSpPr txBox="1"/>
            <p:nvPr/>
          </p:nvSpPr>
          <p:spPr>
            <a:xfrm>
              <a:off x="4336" y="3294"/>
              <a:ext cx="178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  <a:endPara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46" name="Line 77"/>
            <p:cNvSpPr/>
            <p:nvPr/>
          </p:nvSpPr>
          <p:spPr>
            <a:xfrm>
              <a:off x="3652" y="2795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7" name="Line 78"/>
            <p:cNvSpPr/>
            <p:nvPr/>
          </p:nvSpPr>
          <p:spPr>
            <a:xfrm>
              <a:off x="3652" y="4020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sp>
        <p:sp>
          <p:nvSpPr>
            <p:cNvPr id="20548" name="Text Box 79"/>
            <p:cNvSpPr txBox="1"/>
            <p:nvPr/>
          </p:nvSpPr>
          <p:spPr>
            <a:xfrm>
              <a:off x="4151" y="3113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49" name="Text Box 80"/>
            <p:cNvSpPr txBox="1"/>
            <p:nvPr/>
          </p:nvSpPr>
          <p:spPr>
            <a:xfrm>
              <a:off x="4151" y="2985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0" name="Text Box 81"/>
            <p:cNvSpPr txBox="1"/>
            <p:nvPr/>
          </p:nvSpPr>
          <p:spPr>
            <a:xfrm>
              <a:off x="4151" y="3385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-1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1" name="Text Box 82"/>
            <p:cNvSpPr txBox="1"/>
            <p:nvPr/>
          </p:nvSpPr>
          <p:spPr>
            <a:xfrm>
              <a:off x="4176" y="3521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-2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2" name="Text Box 83"/>
            <p:cNvSpPr txBox="1"/>
            <p:nvPr/>
          </p:nvSpPr>
          <p:spPr>
            <a:xfrm>
              <a:off x="3742" y="3339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3" name="Text Box 84"/>
            <p:cNvSpPr txBox="1"/>
            <p:nvPr/>
          </p:nvSpPr>
          <p:spPr>
            <a:xfrm>
              <a:off x="4830" y="3339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4" name="Text Box 85"/>
            <p:cNvSpPr txBox="1"/>
            <p:nvPr/>
          </p:nvSpPr>
          <p:spPr>
            <a:xfrm>
              <a:off x="4176" y="3665"/>
              <a:ext cx="201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-3</a:t>
              </a:r>
              <a:endPara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78" name="Oval 86"/>
          <p:cNvSpPr/>
          <p:nvPr/>
        </p:nvSpPr>
        <p:spPr>
          <a:xfrm flipH="1" flipV="1">
            <a:off x="6084888" y="59499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79" name="Oval 87"/>
          <p:cNvSpPr/>
          <p:nvPr/>
        </p:nvSpPr>
        <p:spPr>
          <a:xfrm flipH="1" flipV="1">
            <a:off x="7812088" y="5949950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80" name="Oval 88"/>
          <p:cNvSpPr/>
          <p:nvPr/>
        </p:nvSpPr>
        <p:spPr>
          <a:xfrm flipH="1" flipV="1">
            <a:off x="6948488" y="5299075"/>
            <a:ext cx="36512" cy="36513"/>
          </a:xfrm>
          <a:prstGeom prst="ellipse">
            <a:avLst/>
          </a:prstGeom>
          <a:solidFill>
            <a:srgbClr val="FF0000"/>
          </a:solidFill>
          <a:ln w="762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558" name="Picture 91" descr="6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84" name="Freeform 92"/>
          <p:cNvSpPr/>
          <p:nvPr/>
        </p:nvSpPr>
        <p:spPr>
          <a:xfrm>
            <a:off x="5795963" y="5300663"/>
            <a:ext cx="1152525" cy="1441450"/>
          </a:xfrm>
          <a:custGeom>
            <a:avLst/>
            <a:gdLst/>
            <a:ahLst/>
            <a:cxnLst>
              <a:cxn ang="0">
                <a:pos x="771" y="0"/>
              </a:cxn>
              <a:cxn ang="0">
                <a:pos x="227" y="409"/>
              </a:cxn>
              <a:cxn ang="0">
                <a:pos x="0" y="1134"/>
              </a:cxn>
            </a:cxnLst>
            <a:pathLst>
              <a:path w="771" h="1134">
                <a:moveTo>
                  <a:pt x="771" y="0"/>
                </a:moveTo>
                <a:cubicBezTo>
                  <a:pt x="563" y="110"/>
                  <a:pt x="355" y="220"/>
                  <a:pt x="227" y="409"/>
                </a:cubicBezTo>
                <a:cubicBezTo>
                  <a:pt x="99" y="598"/>
                  <a:pt x="38" y="1013"/>
                  <a:pt x="0" y="113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88" name="Freeform 96"/>
          <p:cNvSpPr/>
          <p:nvPr/>
        </p:nvSpPr>
        <p:spPr>
          <a:xfrm>
            <a:off x="6948488" y="5300663"/>
            <a:ext cx="1079500" cy="12969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44" y="409"/>
              </a:cxn>
              <a:cxn ang="0">
                <a:pos x="726" y="1044"/>
              </a:cxn>
            </a:cxnLst>
            <a:pathLst>
              <a:path w="726" h="1044">
                <a:moveTo>
                  <a:pt x="0" y="0"/>
                </a:moveTo>
                <a:cubicBezTo>
                  <a:pt x="211" y="117"/>
                  <a:pt x="423" y="235"/>
                  <a:pt x="544" y="409"/>
                </a:cubicBezTo>
                <a:cubicBezTo>
                  <a:pt x="665" y="583"/>
                  <a:pt x="695" y="813"/>
                  <a:pt x="726" y="10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9" grpId="0"/>
      <p:bldP spid="8201" grpId="0"/>
      <p:bldP spid="8202" grpId="0"/>
      <p:bldP spid="8278" grpId="0" animBg="1"/>
      <p:bldP spid="8279" grpId="0" animBg="1"/>
      <p:bldP spid="8280" grpId="0" animBg="1"/>
      <p:bldP spid="8284" grpId="0" animBg="1"/>
      <p:bldP spid="82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 Box 4"/>
          <p:cNvSpPr txBox="1"/>
          <p:nvPr/>
        </p:nvSpPr>
        <p:spPr>
          <a:xfrm>
            <a:off x="1692275" y="422275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作业：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1403350" y="1700213"/>
            <a:ext cx="3600450" cy="1373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课本第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页 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习题：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预习下一节内容．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1507" name="Picture 6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0</TotalTime>
  <Words>1116</Words>
  <Application>WPS 演示</Application>
  <PresentationFormat>全屏显示(4:3)</PresentationFormat>
  <Paragraphs>331</Paragraphs>
  <Slides>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9</vt:i4>
      </vt:variant>
    </vt:vector>
  </HeadingPairs>
  <TitlesOfParts>
    <vt:vector size="37" baseType="lpstr">
      <vt:lpstr>Arial</vt:lpstr>
      <vt:lpstr>宋体</vt:lpstr>
      <vt:lpstr>Wingdings</vt:lpstr>
      <vt:lpstr>Footlight MT Light</vt:lpstr>
      <vt:lpstr>华文新魏</vt:lpstr>
      <vt:lpstr>Goudy Old Style</vt:lpstr>
      <vt:lpstr>Wingdings 2</vt:lpstr>
      <vt:lpstr>Calibri</vt:lpstr>
      <vt:lpstr>华文行楷</vt:lpstr>
      <vt:lpstr>Times New Roman</vt:lpstr>
      <vt:lpstr>Verdana</vt:lpstr>
      <vt:lpstr>隶书</vt:lpstr>
      <vt:lpstr>黑体</vt:lpstr>
      <vt:lpstr>Wingdings 2</vt:lpstr>
      <vt:lpstr>Arial</vt:lpstr>
      <vt:lpstr>微软雅黑</vt:lpstr>
      <vt:lpstr>Segoe Print</vt:lpstr>
      <vt:lpstr>Arial Unicode MS</vt:lpstr>
      <vt:lpstr>Wingdings</vt:lpstr>
      <vt:lpstr>凤舞九天</vt:lpstr>
      <vt:lpstr>Equation.DSMT4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1</dc:creator>
  <dc:description>1</dc:description>
  <cp:lastModifiedBy>Administrator</cp:lastModifiedBy>
  <cp:revision>22</cp:revision>
  <dcterms:created xsi:type="dcterms:W3CDTF">2006-10-14T01:37:17Z</dcterms:created>
  <dcterms:modified xsi:type="dcterms:W3CDTF">2018-12-29T07:10:08Z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